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6" r:id="rId13"/>
    <p:sldId id="277" r:id="rId14"/>
    <p:sldId id="267" r:id="rId15"/>
    <p:sldId id="268" r:id="rId16"/>
    <p:sldId id="275" r:id="rId17"/>
    <p:sldId id="269" r:id="rId18"/>
    <p:sldId id="270" r:id="rId19"/>
    <p:sldId id="272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81" autoAdjust="0"/>
  </p:normalViewPr>
  <p:slideViewPr>
    <p:cSldViewPr snapToGrid="0">
      <p:cViewPr varScale="1">
        <p:scale>
          <a:sx n="119" d="100"/>
          <a:sy n="119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2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6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8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9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4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2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5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9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2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9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7C86B-6E62-423A-A631-E1D0E482ACB1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0B7EF-C11F-4F76-99E2-8FDD25C6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88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i0.wp.com/artofradiology.thecommonvein.net/wp-content/uploads/2024/02/1-1-.png?ssl=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artofradiology.thecommonvein.net/wp-content/uploads/2024/02/atom-0005-catalogue-signed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artofradiology.thecommonvein.net/wp-content/uploads/2024/03/bonds-0013-catalogue-signed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artofradiology.thecommonvein.net/wp-content/uploads/2024/02/TCV-0100b03-low-res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9879-EA37-4BDE-AAB7-AB69F403F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0782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0" i="0" cap="all" dirty="0">
                <a:effectLst/>
                <a:latin typeface="Lato" panose="020F0502020204030203" pitchFamily="34" charset="0"/>
              </a:rPr>
              <a:t>1 + 1 </a:t>
            </a:r>
            <a:br>
              <a:rPr lang="en-US" b="0" i="0" cap="all" dirty="0">
                <a:effectLst/>
                <a:latin typeface="Lato" panose="020F0502020204030203" pitchFamily="34" charset="0"/>
              </a:rPr>
            </a:br>
            <a:r>
              <a:rPr lang="en-US" b="0" i="0" cap="all" dirty="0">
                <a:effectLst/>
                <a:latin typeface="Lato" panose="020F0502020204030203" pitchFamily="34" charset="0"/>
              </a:rPr>
              <a:t>HOLISTIC APPROACH TO RADIOLOGY</a:t>
            </a:r>
            <a:br>
              <a:rPr lang="en-US" b="0" i="0" cap="all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D0120-F729-4DB7-B6E2-BDB724D24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2212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Ashley Davidoff MD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DA6FFC-2575-48DF-91B2-7F1EF8A9E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500911" cy="1550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33814A-21DD-40DB-A91A-F1FDEA86D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828" y="0"/>
            <a:ext cx="3675270" cy="15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51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63EB36B-2F58-4317-BC32-F641E4F2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4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40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8AA96B-21C9-44BA-9EF6-B78EB118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518" y="0"/>
            <a:ext cx="6934413" cy="6858000"/>
          </a:xfrm>
        </p:spPr>
      </p:pic>
    </p:spTree>
    <p:extLst>
      <p:ext uri="{BB962C8B-B14F-4D97-AF65-F5344CB8AC3E}">
        <p14:creationId xmlns:p14="http://schemas.microsoft.com/office/powerpoint/2010/main" val="3160984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898B4B5-B901-4776-9884-023EC8A42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19" y="-1604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9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5DC633-1CCA-4512-8422-8F8275A1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62" y="0"/>
            <a:ext cx="67722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2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CE7D8-02C3-4268-B545-F429BD23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50" y="4915866"/>
            <a:ext cx="11744077" cy="3199286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br>
              <a:rPr lang="en-US" sz="4400" b="1" i="0" dirty="0">
                <a:effectLst/>
                <a:latin typeface="inherit"/>
              </a:rPr>
            </a:br>
            <a:r>
              <a:rPr lang="en-US" sz="4400" b="1" i="0" dirty="0">
                <a:solidFill>
                  <a:srgbClr val="FF0000"/>
                </a:solidFill>
                <a:effectLst/>
                <a:latin typeface="inherit"/>
              </a:rPr>
              <a:t>Recreation Art and Medicine Club –The RAM Club (4</a:t>
            </a:r>
            <a:r>
              <a:rPr lang="en-US" sz="4400" b="1" i="0" baseline="30000" dirty="0">
                <a:solidFill>
                  <a:srgbClr val="FF0000"/>
                </a:solidFill>
                <a:effectLst/>
                <a:latin typeface="inherit"/>
              </a:rPr>
              <a:t>th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inherit"/>
              </a:rPr>
              <a:t> Year Student Rotation)</a:t>
            </a:r>
            <a:endParaRPr lang="en-US" sz="4400" b="0" i="0" dirty="0">
              <a:effectLst/>
              <a:latin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148830-206F-4CE6-BCEC-0F0671E6C37A}"/>
              </a:ext>
            </a:extLst>
          </p:cNvPr>
          <p:cNvSpPr txBox="1">
            <a:spLocks/>
          </p:cNvSpPr>
          <p:nvPr/>
        </p:nvSpPr>
        <p:spPr>
          <a:xfrm>
            <a:off x="-237148" y="176236"/>
            <a:ext cx="11744077" cy="2194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4000" b="1" dirty="0">
                <a:latin typeface="Lato" panose="020F0502020204030203" pitchFamily="34" charset="0"/>
              </a:rPr>
              <a:t>Our Journey at BMC  Started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4000" b="1" dirty="0">
                <a:latin typeface="Lato" panose="020F0502020204030203" pitchFamily="34" charset="0"/>
              </a:rPr>
              <a:t>4 YEARS ago (COVID)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br>
              <a:rPr lang="en-US" sz="4000" b="1" dirty="0">
                <a:latin typeface="inherit"/>
              </a:rPr>
            </a:br>
            <a:endParaRPr lang="en-US" sz="4000" b="1" dirty="0">
              <a:latin typeface="Lato" panose="020F050202020403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5C3668-A3CC-47B7-8FDF-F122139D9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46" y="1273345"/>
            <a:ext cx="7000885" cy="43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120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CAAC4B6-1DAD-4957-9EE2-95062A56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5" y="2608025"/>
            <a:ext cx="3659116" cy="24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0ED16-F95F-4E20-B6BC-AC1EF0E49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331" y="586900"/>
            <a:ext cx="8112355" cy="5298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928A5C-FD1F-4480-824D-2BCE1AE6F139}"/>
              </a:ext>
            </a:extLst>
          </p:cNvPr>
          <p:cNvSpPr txBox="1"/>
          <p:nvPr/>
        </p:nvSpPr>
        <p:spPr>
          <a:xfrm>
            <a:off x="1951707" y="44495"/>
            <a:ext cx="7295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200" b="1" dirty="0">
                <a:latin typeface="Lato" panose="020F0502020204030203" pitchFamily="34" charset="0"/>
              </a:rPr>
              <a:t>Over</a:t>
            </a:r>
            <a:r>
              <a:rPr lang="en-US" sz="1800" b="1" dirty="0">
                <a:latin typeface="Lato" panose="020F0502020204030203" pitchFamily="34" charset="0"/>
              </a:rPr>
              <a:t> </a:t>
            </a:r>
            <a:r>
              <a:rPr lang="en-US" sz="3200" b="1" dirty="0">
                <a:latin typeface="Lato" panose="020F0502020204030203" pitchFamily="34" charset="0"/>
              </a:rPr>
              <a:t> ZOOM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6A988-E7D2-4C96-8C84-AD7513BFB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964" y="5996522"/>
            <a:ext cx="1364480" cy="816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13527-5036-4C58-8CCF-EE2E8ADFE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099" y="6030223"/>
            <a:ext cx="1464127" cy="7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64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5D82-93F5-4E0C-98E5-1018A3D7B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8723"/>
            <a:ext cx="10515600" cy="1325563"/>
          </a:xfrm>
        </p:spPr>
        <p:txBody>
          <a:bodyPr/>
          <a:lstStyle/>
          <a:p>
            <a:r>
              <a:rPr lang="en-US" dirty="0"/>
              <a:t>      1 / Month Students Met over Zoom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6DE0FE-22F5-4202-A72C-4511239A37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21" y="744207"/>
            <a:ext cx="6091919" cy="598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451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148830-206F-4CE6-BCEC-0F0671E6C37A}"/>
              </a:ext>
            </a:extLst>
          </p:cNvPr>
          <p:cNvSpPr txBox="1">
            <a:spLocks/>
          </p:cNvSpPr>
          <p:nvPr/>
        </p:nvSpPr>
        <p:spPr>
          <a:xfrm>
            <a:off x="-155222" y="33250"/>
            <a:ext cx="12502443" cy="4944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3600" b="1" i="0" dirty="0">
                <a:effectLst/>
                <a:latin typeface="inherit"/>
              </a:rPr>
              <a:t>Journey Continued …..</a:t>
            </a:r>
          </a:p>
          <a:p>
            <a:pPr marL="0" indent="0" algn="ctr" fontAlgn="base">
              <a:buNone/>
            </a:pPr>
            <a:r>
              <a:rPr lang="en-US" sz="3600" b="1" i="0" dirty="0">
                <a:effectLst/>
                <a:latin typeface="inherit"/>
              </a:rPr>
              <a:t>Annual RAM Club Conference</a:t>
            </a:r>
            <a:r>
              <a:rPr lang="en-US" sz="3600" b="1" dirty="0">
                <a:latin typeface="inherit"/>
              </a:rPr>
              <a:t> </a:t>
            </a:r>
          </a:p>
          <a:p>
            <a:pPr marL="0" indent="0" algn="ctr" fontAlgn="base">
              <a:buNone/>
            </a:pPr>
            <a:r>
              <a:rPr lang="en-US" sz="3600" b="1" i="0" dirty="0">
                <a:effectLst/>
                <a:latin typeface="inherit"/>
              </a:rPr>
              <a:t>Department Sponsored  Lunch with</a:t>
            </a:r>
            <a:r>
              <a:rPr lang="en-US" sz="3600" b="1" dirty="0">
                <a:latin typeface="inherit"/>
              </a:rPr>
              <a:t> </a:t>
            </a:r>
            <a:r>
              <a:rPr lang="en-US" sz="3600" b="1" i="0" dirty="0">
                <a:effectLst/>
                <a:latin typeface="inherit"/>
              </a:rPr>
              <a:t>4 Best RAM Presentations </a:t>
            </a:r>
            <a:endParaRPr lang="en-US" sz="3600" b="1" i="0" dirty="0">
              <a:effectLst/>
              <a:latin typeface="Lato" panose="020F0502020204030203" pitchFamily="34" charset="0"/>
            </a:endParaRPr>
          </a:p>
          <a:p>
            <a:pPr marL="0" indent="0" algn="ctr" fontAlgn="base">
              <a:buNone/>
            </a:pPr>
            <a:endParaRPr lang="en-US" sz="2800" b="1" i="0" dirty="0">
              <a:solidFill>
                <a:srgbClr val="800080"/>
              </a:solidFill>
              <a:effectLst/>
              <a:latin typeface="inherit"/>
            </a:endParaRPr>
          </a:p>
          <a:p>
            <a:pPr marL="0" indent="0" algn="ctr" fontAlgn="base">
              <a:buFont typeface="Arial" panose="020B0604020202020204" pitchFamily="34" charset="0"/>
              <a:buNone/>
            </a:pPr>
            <a:endParaRPr lang="en-US" sz="4000" b="1" dirty="0">
              <a:latin typeface="Lato" panose="020F0502020204030203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202D41E-F787-4EA9-A02B-1FFFBB61C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1" y="2014655"/>
            <a:ext cx="5396082" cy="458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76DA52-B67C-4DDD-9AAD-413D29B2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14" y="2014654"/>
            <a:ext cx="5189488" cy="458780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513C7DF-73DC-4D23-B80A-21340A876778}"/>
              </a:ext>
            </a:extLst>
          </p:cNvPr>
          <p:cNvSpPr/>
          <p:nvPr/>
        </p:nvSpPr>
        <p:spPr>
          <a:xfrm>
            <a:off x="410537" y="5359180"/>
            <a:ext cx="3573065" cy="1216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BC14D686-D513-4C4D-ADF3-2333C89176B0}"/>
              </a:ext>
            </a:extLst>
          </p:cNvPr>
          <p:cNvCxnSpPr>
            <a:cxnSpLocks/>
          </p:cNvCxnSpPr>
          <p:nvPr/>
        </p:nvCxnSpPr>
        <p:spPr>
          <a:xfrm flipV="1">
            <a:off x="4227291" y="2382595"/>
            <a:ext cx="3641700" cy="3820602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459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148830-206F-4CE6-BCEC-0F0671E6C37A}"/>
              </a:ext>
            </a:extLst>
          </p:cNvPr>
          <p:cNvSpPr txBox="1">
            <a:spLocks/>
          </p:cNvSpPr>
          <p:nvPr/>
        </p:nvSpPr>
        <p:spPr>
          <a:xfrm>
            <a:off x="-663089" y="205612"/>
            <a:ext cx="6445469" cy="643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3600" b="1" i="0" dirty="0">
                <a:effectLst/>
                <a:latin typeface="Lato" panose="020F0502020204030203" pitchFamily="34" charset="0"/>
              </a:rPr>
              <a:t>Our Journey </a:t>
            </a:r>
            <a:br>
              <a:rPr lang="en-US" sz="3600" b="1" i="0" dirty="0">
                <a:effectLst/>
                <a:latin typeface="Lato" panose="020F0502020204030203" pitchFamily="34" charset="0"/>
              </a:rPr>
            </a:br>
            <a:r>
              <a:rPr lang="en-US" sz="3600" b="1" i="0" dirty="0">
                <a:effectLst/>
                <a:latin typeface="Lato" panose="020F0502020204030203" pitchFamily="34" charset="0"/>
              </a:rPr>
              <a:t>has continued</a:t>
            </a:r>
            <a:br>
              <a:rPr lang="en-US" sz="3600" b="1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</a:br>
            <a:endParaRPr lang="en-US" sz="3600" b="1" i="0" dirty="0">
              <a:solidFill>
                <a:srgbClr val="2B2B2B"/>
              </a:solidFill>
              <a:effectLst/>
              <a:latin typeface="Lato" panose="020F0502020204030203" pitchFamily="34" charset="0"/>
            </a:endParaRPr>
          </a:p>
          <a:p>
            <a:pPr marL="0" indent="0" algn="ctr" fontAlgn="base">
              <a:buNone/>
            </a:pPr>
            <a:r>
              <a:rPr lang="en-US" sz="3600" b="1" dirty="0">
                <a:latin typeface="inherit"/>
              </a:rPr>
              <a:t>t</a:t>
            </a:r>
            <a:r>
              <a:rPr lang="en-US" sz="3600" b="1" i="0" dirty="0">
                <a:effectLst/>
                <a:latin typeface="inherit"/>
              </a:rPr>
              <a:t>o Incorporate</a:t>
            </a:r>
            <a:endParaRPr lang="en-US" sz="3600" b="1" i="0" dirty="0">
              <a:effectLst/>
              <a:latin typeface="Lato" panose="020F0502020204030203" pitchFamily="34" charset="0"/>
            </a:endParaRPr>
          </a:p>
          <a:p>
            <a:pPr marL="0" indent="0" algn="ctr" fontAlgn="base">
              <a:buNone/>
            </a:pPr>
            <a:r>
              <a:rPr lang="en-US" sz="3600" b="1" i="0" dirty="0">
                <a:solidFill>
                  <a:srgbClr val="FF0000"/>
                </a:solidFill>
                <a:effectLst/>
                <a:latin typeface="inherit"/>
              </a:rPr>
              <a:t>Residents and Faculty</a:t>
            </a:r>
          </a:p>
          <a:p>
            <a:pPr marL="0" indent="0" algn="ctr" fontAlgn="base">
              <a:buNone/>
            </a:pPr>
            <a:br>
              <a:rPr lang="en-US" sz="3600" b="1" i="0" dirty="0">
                <a:solidFill>
                  <a:srgbClr val="FF0000"/>
                </a:solidFill>
                <a:effectLst/>
                <a:latin typeface="inherit"/>
              </a:rPr>
            </a:br>
            <a:endParaRPr lang="en-US" sz="2800" b="1" i="0" dirty="0">
              <a:solidFill>
                <a:srgbClr val="800080"/>
              </a:solidFill>
              <a:effectLst/>
              <a:latin typeface="inherit"/>
            </a:endParaRPr>
          </a:p>
          <a:p>
            <a:pPr marL="0" indent="0" algn="ctr" fontAlgn="base">
              <a:buFont typeface="Arial" panose="020B0604020202020204" pitchFamily="34" charset="0"/>
              <a:buNone/>
            </a:pPr>
            <a:endParaRPr lang="en-US" sz="4000" b="1" dirty="0">
              <a:latin typeface="Lato" panose="020F0502020204030203" pitchFamily="34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A159F233-DE78-4B3E-B8C4-10ECBD8C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59" y="-22326"/>
            <a:ext cx="7052441" cy="68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42C8E-377E-4114-BB27-D69FCFD5B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40" y="3421777"/>
            <a:ext cx="5112455" cy="29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7B8E8F-7A5C-4BCB-A021-C2D82B17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372" y="5149554"/>
            <a:ext cx="2901259" cy="1678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D11240-D771-4E42-81B2-7E5A07E0B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740" y="1725433"/>
            <a:ext cx="2901260" cy="1695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F5BD8-592B-4F2A-A037-F58113EB6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832" y="30358"/>
            <a:ext cx="2902629" cy="1695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4716B5-2F05-4F61-9A57-036D1E40C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373" y="3437494"/>
            <a:ext cx="2902627" cy="16950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1915EA-7DD2-4B64-8A70-B27B40700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" y="6686"/>
            <a:ext cx="3068182" cy="16950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64F0EC-116D-448F-A1E5-FCF943BC8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822" y="0"/>
            <a:ext cx="2984789" cy="1695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9493DF-4957-469D-A2C7-A9398147C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071" y="-16985"/>
            <a:ext cx="3232301" cy="17254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7303E4-2649-407B-9222-429391621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99953"/>
            <a:ext cx="3067361" cy="1720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40A057-3F7B-4AF2-915E-DFDB25636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060" y="5169612"/>
            <a:ext cx="3289311" cy="1688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57C178-A4B0-453E-81B5-4FC8A0684E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20507"/>
            <a:ext cx="3067362" cy="1712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7E1378-FE14-445F-8F80-2AEA3DD6F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132569"/>
            <a:ext cx="3067361" cy="17120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DE6418-A082-4205-A8CC-BC1BCC405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1316" y="5162926"/>
            <a:ext cx="2984789" cy="1681702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A27F278-3300-4F57-86CB-E77B1036CC46}"/>
              </a:ext>
            </a:extLst>
          </p:cNvPr>
          <p:cNvSpPr txBox="1">
            <a:spLocks/>
          </p:cNvSpPr>
          <p:nvPr/>
        </p:nvSpPr>
        <p:spPr>
          <a:xfrm>
            <a:off x="2954948" y="1755789"/>
            <a:ext cx="6445469" cy="521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2000" b="1" i="0" dirty="0">
                <a:effectLst/>
                <a:latin typeface="Lato" panose="020F0502020204030203" pitchFamily="34" charset="0"/>
              </a:rPr>
              <a:t>Our Journey continues</a:t>
            </a:r>
            <a:br>
              <a:rPr lang="en-US" sz="2000" b="1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</a:br>
            <a:endParaRPr lang="en-US" sz="2000" b="1" i="0" dirty="0">
              <a:solidFill>
                <a:srgbClr val="2B2B2B"/>
              </a:solidFill>
              <a:effectLst/>
              <a:latin typeface="Lato" panose="020F0502020204030203" pitchFamily="34" charset="0"/>
            </a:endParaRPr>
          </a:p>
          <a:p>
            <a:pPr marL="0" indent="0" algn="ctr" fontAlgn="base">
              <a:buNone/>
            </a:pPr>
            <a:r>
              <a:rPr lang="en-US" sz="2000" b="1" i="0" dirty="0">
                <a:effectLst/>
                <a:latin typeface="Lato" panose="020F0502020204030203" pitchFamily="34" charset="0"/>
              </a:rPr>
              <a:t>Plan to disseminate the concept with </a:t>
            </a:r>
          </a:p>
          <a:p>
            <a:pPr algn="ctr" fontAlgn="base"/>
            <a:r>
              <a:rPr lang="en-US" sz="2000" b="1" i="0" dirty="0">
                <a:effectLst/>
                <a:latin typeface="Lato" panose="020F0502020204030203" pitchFamily="34" charset="0"/>
              </a:rPr>
              <a:t>Presentations at </a:t>
            </a:r>
            <a:br>
              <a:rPr lang="en-US" sz="2000" b="1" i="0" dirty="0">
                <a:effectLst/>
                <a:latin typeface="Lato" panose="020F0502020204030203" pitchFamily="34" charset="0"/>
              </a:rPr>
            </a:br>
            <a:r>
              <a:rPr lang="en-US" sz="2000" b="1" i="0" dirty="0">
                <a:effectLst/>
                <a:latin typeface="Lato" panose="020F0502020204030203" pitchFamily="34" charset="0"/>
              </a:rPr>
              <a:t>Academic Meetings and Publications</a:t>
            </a:r>
          </a:p>
          <a:p>
            <a:pPr algn="ctr" fontAlgn="base"/>
            <a:endParaRPr lang="en-US" sz="2000" b="1" i="0" dirty="0">
              <a:effectLst/>
              <a:latin typeface="Lato" panose="020F0502020204030203" pitchFamily="34" charset="0"/>
            </a:endParaRPr>
          </a:p>
          <a:p>
            <a:pPr algn="ctr" fontAlgn="base"/>
            <a:r>
              <a:rPr lang="en-US" sz="2000" b="1" i="0" dirty="0">
                <a:effectLst/>
                <a:latin typeface="inherit"/>
              </a:rPr>
              <a:t>8 Related presentations at </a:t>
            </a:r>
          </a:p>
          <a:p>
            <a:pPr algn="ctr" fontAlgn="base"/>
            <a:r>
              <a:rPr lang="en-US" sz="2000" b="1" i="0" dirty="0">
                <a:effectLst/>
                <a:latin typeface="inherit"/>
              </a:rPr>
              <a:t>AUR this year</a:t>
            </a:r>
            <a:endParaRPr lang="en-US" sz="2000" b="0" i="0" dirty="0">
              <a:effectLst/>
              <a:latin typeface="Lato" panose="020F0502020204030203" pitchFamily="34" charset="0"/>
            </a:endParaRPr>
          </a:p>
          <a:p>
            <a:pPr marL="0" indent="0" algn="ctr" fontAlgn="base">
              <a:buNone/>
            </a:pPr>
            <a:endParaRPr lang="en-US" sz="2800" b="1" i="0" dirty="0">
              <a:solidFill>
                <a:srgbClr val="800080"/>
              </a:solidFill>
              <a:effectLst/>
              <a:latin typeface="inherit"/>
            </a:endParaRPr>
          </a:p>
          <a:p>
            <a:pPr marL="0" indent="0" algn="ctr" fontAlgn="base">
              <a:buFont typeface="Arial" panose="020B0604020202020204" pitchFamily="34" charset="0"/>
              <a:buNone/>
            </a:pPr>
            <a:endParaRPr lang="en-US" sz="40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9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635A0-88D1-4723-9413-CECC495BE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96562" y="3136038"/>
            <a:ext cx="11353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0" dirty="0">
                <a:effectLst/>
                <a:latin typeface="Lato" panose="020F0502020204030203" pitchFamily="34" charset="0"/>
              </a:rPr>
              <a:t>After Many Years of</a:t>
            </a:r>
            <a:br>
              <a:rPr lang="en-US" sz="3600" b="1" i="0" dirty="0">
                <a:effectLst/>
                <a:latin typeface="Lato" panose="020F0502020204030203" pitchFamily="34" charset="0"/>
              </a:rPr>
            </a:br>
            <a:r>
              <a:rPr lang="en-US" sz="3600" b="1" i="0" dirty="0">
                <a:effectLst/>
                <a:latin typeface="Lato" panose="020F0502020204030203" pitchFamily="34" charset="0"/>
              </a:rPr>
              <a:t> </a:t>
            </a:r>
            <a:br>
              <a:rPr lang="en-US" sz="3600" b="1" i="0" dirty="0">
                <a:effectLst/>
                <a:latin typeface="Lato" panose="020F0502020204030203" pitchFamily="34" charset="0"/>
              </a:rPr>
            </a:br>
            <a:r>
              <a:rPr lang="en-US" sz="3600" b="1" i="0" dirty="0">
                <a:effectLst/>
                <a:latin typeface="Lato" panose="020F0502020204030203" pitchFamily="34" charset="0"/>
              </a:rPr>
              <a:t>Research </a:t>
            </a:r>
            <a:br>
              <a:rPr lang="en-US" sz="3600" b="1" i="0" dirty="0">
                <a:effectLst/>
                <a:latin typeface="Lato" panose="020F0502020204030203" pitchFamily="34" charset="0"/>
              </a:rPr>
            </a:br>
            <a:r>
              <a:rPr lang="en-US" sz="3600" b="1" i="0" dirty="0">
                <a:effectLst/>
                <a:latin typeface="Lato" panose="020F0502020204030203" pitchFamily="34" charset="0"/>
              </a:rPr>
              <a:t>and </a:t>
            </a:r>
            <a:br>
              <a:rPr lang="en-US" sz="3600" b="1" i="0" dirty="0">
                <a:effectLst/>
                <a:latin typeface="Lato" panose="020F0502020204030203" pitchFamily="34" charset="0"/>
              </a:rPr>
            </a:br>
            <a:r>
              <a:rPr lang="en-US" sz="3600" b="1" i="0" dirty="0">
                <a:effectLst/>
                <a:latin typeface="Lato" panose="020F0502020204030203" pitchFamily="34" charset="0"/>
              </a:rPr>
              <a:t>Living Life</a:t>
            </a:r>
            <a:br>
              <a:rPr lang="en-US" b="1" i="0" dirty="0">
                <a:effectLst/>
                <a:latin typeface="Lato" panose="020F0502020204030203" pitchFamily="34" charset="0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91FC5-63E7-460A-BAB2-8B9C89141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329" y="185485"/>
            <a:ext cx="4595160" cy="6664351"/>
          </a:xfrm>
          <a:prstGeom prst="rect">
            <a:avLst/>
          </a:prstGeom>
        </p:spPr>
      </p:pic>
      <p:sp>
        <p:nvSpPr>
          <p:cNvPr id="4" name="AutoShape 2" descr="William Shakespeare: a guide to the life of England's greatest playwright">
            <a:extLst>
              <a:ext uri="{FF2B5EF4-FFF2-40B4-BE49-F238E27FC236}">
                <a16:creationId xmlns:a16="http://schemas.microsoft.com/office/drawing/2014/main" id="{DC75A506-C502-43CF-81BC-B43BE9DAF4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81EC9290-96C9-439C-8359-B5EF72F7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358" y="1846340"/>
            <a:ext cx="938576" cy="149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AFC12FFA-76B4-43F3-B0C0-F75E3A5D4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108" y="3468590"/>
            <a:ext cx="988303" cy="14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defined">
            <a:extLst>
              <a:ext uri="{FF2B5EF4-FFF2-40B4-BE49-F238E27FC236}">
                <a16:creationId xmlns:a16="http://schemas.microsoft.com/office/drawing/2014/main" id="{A7DD43CD-B02D-4755-860E-93A4CDE9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799" y="4511106"/>
            <a:ext cx="1095690" cy="14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defined">
            <a:extLst>
              <a:ext uri="{FF2B5EF4-FFF2-40B4-BE49-F238E27FC236}">
                <a16:creationId xmlns:a16="http://schemas.microsoft.com/office/drawing/2014/main" id="{416C8590-4FED-4E6E-9E73-5B8AE3D90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5" t="1361" b="14017"/>
          <a:stretch/>
        </p:blipFill>
        <p:spPr bwMode="auto">
          <a:xfrm>
            <a:off x="7634327" y="5199778"/>
            <a:ext cx="853078" cy="147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undefined">
            <a:extLst>
              <a:ext uri="{FF2B5EF4-FFF2-40B4-BE49-F238E27FC236}">
                <a16:creationId xmlns:a16="http://schemas.microsoft.com/office/drawing/2014/main" id="{5030E11C-AA8D-41A9-B469-1D7D103FB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605" y="2924831"/>
            <a:ext cx="1095690" cy="12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Thomas Edison in his laboratory, 1901">
            <a:extLst>
              <a:ext uri="{FF2B5EF4-FFF2-40B4-BE49-F238E27FC236}">
                <a16:creationId xmlns:a16="http://schemas.microsoft.com/office/drawing/2014/main" id="{ADC8187E-57D4-4EA5-978A-3DA7E4A0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73" y="122464"/>
            <a:ext cx="1025282" cy="10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30B39428-F8C0-4159-96AE-1630DA51A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15" y="162236"/>
            <a:ext cx="1195050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FEA844-8659-46AF-8617-3D34FE8368B0}"/>
              </a:ext>
            </a:extLst>
          </p:cNvPr>
          <p:cNvSpPr txBox="1"/>
          <p:nvPr/>
        </p:nvSpPr>
        <p:spPr>
          <a:xfrm>
            <a:off x="-232317" y="-548196"/>
            <a:ext cx="67896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000" b="1" i="0" dirty="0">
              <a:effectLst/>
              <a:latin typeface="Lato" panose="020F0502020204030203" pitchFamily="34" charset="0"/>
            </a:endParaRPr>
          </a:p>
          <a:p>
            <a:pPr algn="ctr"/>
            <a:r>
              <a:rPr lang="en-US" sz="4000" b="1" i="0" dirty="0">
                <a:effectLst/>
                <a:latin typeface="Lato" panose="020F0502020204030203" pitchFamily="34" charset="0"/>
              </a:rPr>
              <a:t>Is There a Common Thread</a:t>
            </a:r>
          </a:p>
          <a:p>
            <a:pPr algn="ctr"/>
            <a:r>
              <a:rPr lang="en-US" sz="4000" b="1" i="0" dirty="0">
                <a:effectLst/>
                <a:latin typeface="Lato" panose="020F0502020204030203" pitchFamily="34" charset="0"/>
              </a:rPr>
              <a:t>In All Human </a:t>
            </a:r>
            <a:r>
              <a:rPr lang="en-US" sz="4000" b="1" i="0" dirty="0" err="1">
                <a:effectLst/>
                <a:latin typeface="Lato" panose="020F0502020204030203" pitchFamily="34" charset="0"/>
              </a:rPr>
              <a:t>Endeavours</a:t>
            </a:r>
            <a:r>
              <a:rPr lang="en-US" sz="4000" b="1" i="0" dirty="0">
                <a:effectLst/>
                <a:latin typeface="Lato" panose="020F0502020204030203" pitchFamily="34" charset="0"/>
              </a:rPr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1450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54C6-5301-4800-8C8B-7D3860B0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4299" y="-274611"/>
            <a:ext cx="8643068" cy="400377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Call to Action</a:t>
            </a: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DBB76-B7B3-40BE-8504-F6B68905F5A5}"/>
              </a:ext>
            </a:extLst>
          </p:cNvPr>
          <p:cNvSpPr txBox="1"/>
          <p:nvPr/>
        </p:nvSpPr>
        <p:spPr>
          <a:xfrm>
            <a:off x="-353472" y="3500648"/>
            <a:ext cx="7951305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Create a RAM Program</a:t>
            </a:r>
          </a:p>
          <a:p>
            <a:endParaRPr lang="en-US" sz="4000" dirty="0"/>
          </a:p>
          <a:p>
            <a:pPr algn="ctr"/>
            <a:r>
              <a:rPr lang="en-US" sz="3200" dirty="0"/>
              <a:t>“Bring the Authentic Person to Work” (DA)</a:t>
            </a:r>
          </a:p>
          <a:p>
            <a:pPr algn="ctr"/>
            <a:r>
              <a:rPr lang="en-US" sz="3200" dirty="0"/>
              <a:t>Inspires Learning</a:t>
            </a:r>
          </a:p>
          <a:p>
            <a:pPr algn="ctr"/>
            <a:r>
              <a:rPr lang="en-US" sz="3200" dirty="0"/>
              <a:t>Builds Community</a:t>
            </a:r>
            <a:br>
              <a:rPr lang="en-US" sz="3200" dirty="0"/>
            </a:br>
            <a:r>
              <a:rPr lang="en-US" sz="3200" dirty="0"/>
              <a:t>Promotes Wellness</a:t>
            </a:r>
          </a:p>
          <a:p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AB3E0-A560-4185-93FA-CC555CBA6D13}"/>
              </a:ext>
            </a:extLst>
          </p:cNvPr>
          <p:cNvSpPr txBox="1"/>
          <p:nvPr/>
        </p:nvSpPr>
        <p:spPr>
          <a:xfrm>
            <a:off x="784525" y="1402971"/>
            <a:ext cx="6202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Spread the Secret (1 + 1 = </a:t>
            </a:r>
            <a:r>
              <a:rPr lang="en-US" sz="5400" dirty="0"/>
              <a:t>1</a:t>
            </a:r>
            <a:r>
              <a:rPr lang="en-US" sz="4000" dirty="0"/>
              <a:t>)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D8131D0-B931-418E-9EE2-31A41547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33" y="17419"/>
            <a:ext cx="3702292" cy="37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33E41-66BF-48A8-8E38-6C655D85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006" y="3880572"/>
            <a:ext cx="4425142" cy="28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497715B-16CD-451B-8F7D-97D9017CC5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2767" r="3718" b="3377"/>
          <a:stretch/>
        </p:blipFill>
        <p:spPr bwMode="auto">
          <a:xfrm>
            <a:off x="6096000" y="12369"/>
            <a:ext cx="5110843" cy="68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93BC4C-A9B2-4C96-AD63-429EA6F0DB43}"/>
              </a:ext>
            </a:extLst>
          </p:cNvPr>
          <p:cNvSpPr txBox="1"/>
          <p:nvPr/>
        </p:nvSpPr>
        <p:spPr>
          <a:xfrm>
            <a:off x="-437418" y="1494098"/>
            <a:ext cx="609322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effectLst/>
                <a:latin typeface="Lato" panose="020F0502020204030203" pitchFamily="34" charset="0"/>
              </a:rPr>
              <a:t>Conclusion:</a:t>
            </a:r>
          </a:p>
          <a:p>
            <a:pPr algn="ctr"/>
            <a:endParaRPr lang="en-US" sz="3600" b="1" dirty="0">
              <a:latin typeface="Lato" panose="020F0502020204030203" pitchFamily="34" charset="0"/>
            </a:endParaRPr>
          </a:p>
          <a:p>
            <a:pPr algn="ctr"/>
            <a:r>
              <a:rPr lang="en-US" sz="3600" b="1" i="0" dirty="0">
                <a:effectLst/>
                <a:latin typeface="Lato" panose="020F0502020204030203" pitchFamily="34" charset="0"/>
              </a:rPr>
              <a:t>All Human </a:t>
            </a:r>
            <a:r>
              <a:rPr lang="en-US" sz="3600" b="1" i="0" dirty="0" err="1">
                <a:effectLst/>
                <a:latin typeface="Lato" panose="020F0502020204030203" pitchFamily="34" charset="0"/>
              </a:rPr>
              <a:t>Endeavours</a:t>
            </a:r>
            <a:r>
              <a:rPr lang="en-US" sz="3600" b="1" i="0" dirty="0">
                <a:effectLst/>
                <a:latin typeface="Lato" panose="020F0502020204030203" pitchFamily="34" charset="0"/>
              </a:rPr>
              <a:t> </a:t>
            </a:r>
          </a:p>
          <a:p>
            <a:pPr algn="ctr"/>
            <a:r>
              <a:rPr lang="en-US" sz="3600" b="1" dirty="0">
                <a:latin typeface="Lato" panose="020F0502020204030203" pitchFamily="34" charset="0"/>
              </a:rPr>
              <a:t>Are Connected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61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FCC1-491C-4889-A020-005EEFDC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4268"/>
            <a:ext cx="5581700" cy="5785945"/>
          </a:xfrm>
        </p:spPr>
        <p:txBody>
          <a:bodyPr>
            <a:normAutofit/>
          </a:bodyPr>
          <a:lstStyle/>
          <a:p>
            <a:pPr algn="ctr" fontAlgn="base"/>
            <a:br>
              <a:rPr lang="en-US" b="1" i="0" dirty="0">
                <a:effectLst/>
                <a:latin typeface="Lato" panose="020F0502020204030203" pitchFamily="34" charset="0"/>
              </a:rPr>
            </a:br>
            <a:br>
              <a:rPr lang="en-US" b="1" i="0" dirty="0">
                <a:effectLst/>
                <a:latin typeface="Lato" panose="020F0502020204030203" pitchFamily="34" charset="0"/>
              </a:rPr>
            </a:br>
            <a:r>
              <a:rPr lang="en-US" b="1" i="0" dirty="0">
                <a:effectLst/>
                <a:latin typeface="Lato" panose="020F0502020204030203" pitchFamily="34" charset="0"/>
              </a:rPr>
              <a:t>So why are we one person at work and another outside?</a:t>
            </a:r>
            <a:br>
              <a:rPr lang="en-US" b="1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</a:br>
            <a:br>
              <a:rPr lang="en-US" b="0" i="0" u="sng" dirty="0">
                <a:solidFill>
                  <a:srgbClr val="24890D"/>
                </a:solidFill>
                <a:effectLst/>
                <a:latin typeface="inherit"/>
                <a:hlinkClick r:id="rId2"/>
              </a:rPr>
            </a:b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DFCB32-1930-472A-93E8-75C9BECC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75" y="236482"/>
            <a:ext cx="6603125" cy="66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86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FA65-9B4B-4373-8242-2728CD5E7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86" y="374295"/>
            <a:ext cx="5348451" cy="6434370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endParaRPr lang="en-US" b="1" i="0" dirty="0">
              <a:effectLst/>
              <a:latin typeface="Lato" panose="020F0502020204030203" pitchFamily="34" charset="0"/>
            </a:endParaRPr>
          </a:p>
          <a:p>
            <a:pPr marL="0" indent="0" algn="ctr" fontAlgn="base">
              <a:buNone/>
            </a:pPr>
            <a:endParaRPr lang="en-US" b="1" i="0" dirty="0">
              <a:effectLst/>
              <a:latin typeface="Lato" panose="020F0502020204030203" pitchFamily="34" charset="0"/>
            </a:endParaRPr>
          </a:p>
          <a:p>
            <a:pPr marL="0" indent="0" algn="ctr" fontAlgn="base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0B19813-93ED-462E-BB20-BBB8E2BC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31" y="677908"/>
            <a:ext cx="5488174" cy="550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C603C8-97A9-4567-BF63-2F98CB08F26F}"/>
              </a:ext>
            </a:extLst>
          </p:cNvPr>
          <p:cNvSpPr txBox="1"/>
          <p:nvPr/>
        </p:nvSpPr>
        <p:spPr>
          <a:xfrm>
            <a:off x="2701223" y="6273921"/>
            <a:ext cx="6739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</a:t>
            </a:r>
            <a:r>
              <a:rPr lang="en-US" sz="3200" b="1" dirty="0">
                <a:effectLst/>
              </a:rPr>
              <a:t>ka The Whole is Bigger than the Parts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0D028-7FEF-416A-83A1-1E1E444234BC}"/>
              </a:ext>
            </a:extLst>
          </p:cNvPr>
          <p:cNvSpPr txBox="1"/>
          <p:nvPr/>
        </p:nvSpPr>
        <p:spPr>
          <a:xfrm>
            <a:off x="3379305" y="0"/>
            <a:ext cx="609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n-US" sz="3600" b="1" i="0" dirty="0">
                <a:effectLst/>
                <a:latin typeface="Lato" panose="020F0502020204030203" pitchFamily="34" charset="0"/>
              </a:rPr>
              <a:t>The Universal Equation</a:t>
            </a:r>
          </a:p>
        </p:txBody>
      </p:sp>
    </p:spTree>
    <p:extLst>
      <p:ext uri="{BB962C8B-B14F-4D97-AF65-F5344CB8AC3E}">
        <p14:creationId xmlns:p14="http://schemas.microsoft.com/office/powerpoint/2010/main" val="282631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/>
            <a:extLst>
              <a:ext uri="{FF2B5EF4-FFF2-40B4-BE49-F238E27FC236}">
                <a16:creationId xmlns:a16="http://schemas.microsoft.com/office/drawing/2014/main" id="{24606210-CD97-40CB-8225-B71EA15F4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82" y="0"/>
            <a:ext cx="692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11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/>
            <a:extLst>
              <a:ext uri="{FF2B5EF4-FFF2-40B4-BE49-F238E27FC236}">
                <a16:creationId xmlns:a16="http://schemas.microsoft.com/office/drawing/2014/main" id="{42B5B1C7-E600-4C7D-962D-153094A1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14" y="63610"/>
            <a:ext cx="7974636" cy="6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42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/>
            <a:extLst>
              <a:ext uri="{FF2B5EF4-FFF2-40B4-BE49-F238E27FC236}">
                <a16:creationId xmlns:a16="http://schemas.microsoft.com/office/drawing/2014/main" id="{29655F8B-C8D4-443C-8491-FB61AB7A9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44" y="0"/>
            <a:ext cx="692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27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FCD3A003-7117-4FEB-832A-330B89EE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5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742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1889</TotalTime>
  <Words>202</Words>
  <Application>Microsoft Office PowerPoint</Application>
  <PresentationFormat>Widescreen</PresentationFormat>
  <Paragraphs>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inherit</vt:lpstr>
      <vt:lpstr>Lato</vt:lpstr>
      <vt:lpstr>Office Theme</vt:lpstr>
      <vt:lpstr>1 + 1  HOLISTIC APPROACH TO RADIOLOGY </vt:lpstr>
      <vt:lpstr>After Many Years of   Research  and  Living Life </vt:lpstr>
      <vt:lpstr>PowerPoint Presentation</vt:lpstr>
      <vt:lpstr>  So why are we one person at work and another outside?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1 / Month Students Met over Zoom </vt:lpstr>
      <vt:lpstr>PowerPoint Presentation</vt:lpstr>
      <vt:lpstr>PowerPoint Presentation</vt:lpstr>
      <vt:lpstr>PowerPoint Presentation</vt:lpstr>
      <vt:lpstr>  Call to Action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+ 1  HOLISTIC APPROACH TO RADIOLOGY</dc:title>
  <dc:creator>Fisher, Naomi Deirdre,M.D.</dc:creator>
  <cp:lastModifiedBy>Fisher, Naomi Deirdre,M.D.</cp:lastModifiedBy>
  <cp:revision>23</cp:revision>
  <dcterms:created xsi:type="dcterms:W3CDTF">2024-03-23T13:28:49Z</dcterms:created>
  <dcterms:modified xsi:type="dcterms:W3CDTF">2024-04-01T04:33:16Z</dcterms:modified>
</cp:coreProperties>
</file>