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397" autoAdjust="0"/>
  </p:normalViewPr>
  <p:slideViewPr>
    <p:cSldViewPr snapToGrid="0">
      <p:cViewPr varScale="1">
        <p:scale>
          <a:sx n="94" d="100"/>
          <a:sy n="94" d="100"/>
        </p:scale>
        <p:origin x="66" y="360"/>
      </p:cViewPr>
      <p:guideLst/>
    </p:cSldViewPr>
  </p:slideViewPr>
  <p:outlineViewPr>
    <p:cViewPr>
      <p:scale>
        <a:sx n="33" d="100"/>
        <a:sy n="33" d="100"/>
      </p:scale>
      <p:origin x="0" y="-3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8CE9-047C-4626-BFA6-60864636277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3C3D5-A9E5-4B85-BF72-882F69A77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3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ts_Waller" TargetMode="External"/><Relationship Id="rId13" Type="http://schemas.openxmlformats.org/officeDocument/2006/relationships/hyperlink" Target="https://en.wikipedia.org/wiki/Mute_(music)#Harmon" TargetMode="External"/><Relationship Id="rId18" Type="http://schemas.openxmlformats.org/officeDocument/2006/relationships/hyperlink" Target="https://en.wikipedia.org/w/index.php?title=Berl_Olswanger&amp;action=edit&amp;redlink=1" TargetMode="External"/><Relationship Id="rId3" Type="http://schemas.openxmlformats.org/officeDocument/2006/relationships/hyperlink" Target="https://en.wikipedia.org/wiki/Clarence_Williams_(musician)" TargetMode="External"/><Relationship Id="rId7" Type="http://schemas.openxmlformats.org/officeDocument/2006/relationships/hyperlink" Target="https://en.wikipedia.org/wiki/Bob_Wills" TargetMode="External"/><Relationship Id="rId12" Type="http://schemas.openxmlformats.org/officeDocument/2006/relationships/hyperlink" Target="https://en.wikipedia.org/wiki/Wah-wah_(music)" TargetMode="External"/><Relationship Id="rId17" Type="http://schemas.openxmlformats.org/officeDocument/2006/relationships/hyperlink" Target="https://en.wikipedia.org/wiki/Preservation_Hall_Jazz_Band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s://en.wikipedia.org/wiki/Johnny_Merce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ugar_Blues_(song)#cite_note-2" TargetMode="External"/><Relationship Id="rId11" Type="http://schemas.openxmlformats.org/officeDocument/2006/relationships/hyperlink" Target="https://en.wikipedia.org/wiki/Clyde_McCoy" TargetMode="External"/><Relationship Id="rId5" Type="http://schemas.openxmlformats.org/officeDocument/2006/relationships/hyperlink" Target="https://en.wikipedia.org/wiki/Sara_Martin" TargetMode="External"/><Relationship Id="rId15" Type="http://schemas.openxmlformats.org/officeDocument/2006/relationships/hyperlink" Target="https://en.wikipedia.org/wiki/Count_Basie" TargetMode="External"/><Relationship Id="rId10" Type="http://schemas.openxmlformats.org/officeDocument/2006/relationships/hyperlink" Target="https://en.wikipedia.org/wiki/Chick_Webb" TargetMode="External"/><Relationship Id="rId4" Type="http://schemas.openxmlformats.org/officeDocument/2006/relationships/hyperlink" Target="https://en.wikipedia.org/wiki/Sugar_Blues_(song)#cite_note-1" TargetMode="External"/><Relationship Id="rId9" Type="http://schemas.openxmlformats.org/officeDocument/2006/relationships/hyperlink" Target="https://en.wikipedia.org/wiki/Ella_Fitzgerald" TargetMode="External"/><Relationship Id="rId14" Type="http://schemas.openxmlformats.org/officeDocument/2006/relationships/hyperlink" Target="https://en.wikipedia.org/wiki/Sugar_Blues_(song)#cite_note-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Sugar Blues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is a song written in 1919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larence Williams (musician)"/>
              </a:rPr>
              <a:t>Clarence Williams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words by Lucy Fletcher. It was recorded for the first time by Leona Williams and her Dixie Band in August 1922.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ara Martin"/>
              </a:rPr>
              <a:t>Sara Martin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recorded it with Williams at the piano later that year.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[2]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It was later recorded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Bob Wills"/>
              </a:rPr>
              <a:t>Bob Wills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his Texas Playboys,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ats Waller"/>
              </a:rPr>
              <a:t>Fats Waller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Ella Fitzgerald"/>
              </a:rPr>
              <a:t>Ella Fitzgerald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hick Webb"/>
              </a:rPr>
              <a:t>Chick Webb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his Orchestra (1939) and others.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song became popular in 1936 as the trumpeter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Clyde McCoy"/>
              </a:rPr>
              <a:t>Clyde McCoy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 theme song, featuring the sound of the growling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Wah-wah (music)"/>
              </a:rPr>
              <a:t>wah-wah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Mute (music)"/>
              </a:rPr>
              <a:t>mute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[3]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instrumental, it was also recorded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 tooltip="Count Basie"/>
              </a:rPr>
              <a:t>Count Basie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Johnny Mercer"/>
              </a:rPr>
              <a:t>Johnny Mercer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 tooltip="Preservation Hall Jazz Band"/>
              </a:rPr>
              <a:t>Preservation Hall Jazz Band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Berl Olswanger (page does not exist)"/>
              </a:rPr>
              <a:t>Berl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Berl Olswanger (page does not exist)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 tooltip="Berl Olswanger (page does not exist)"/>
              </a:rPr>
              <a:t>Olswanger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his Orchestra.</a:t>
            </a:r>
          </a:p>
          <a:p>
            <a:endParaRPr lang="en-US" dirty="0"/>
          </a:p>
          <a:p>
            <a:r>
              <a:rPr lang="en-US" dirty="0"/>
              <a:t>Sugar Blues https://www.youtube.com/watch?v=SjemjB3kgAM from 0 to 42 or 2:19 to</a:t>
            </a:r>
            <a:r>
              <a:rPr lang="en-US" baseline="0" dirty="0"/>
              <a:t> 3:08</a:t>
            </a:r>
          </a:p>
          <a:p>
            <a:r>
              <a:rPr lang="en-US" baseline="0" dirty="0"/>
              <a:t>Clyde McCoy</a:t>
            </a:r>
          </a:p>
          <a:p>
            <a:endParaRPr lang="en-US" baseline="0" dirty="0"/>
          </a:p>
          <a:p>
            <a:r>
              <a:rPr lang="en-US" baseline="0" dirty="0"/>
              <a:t>Contemporary Version (Chloe </a:t>
            </a:r>
            <a:r>
              <a:rPr lang="en-US" baseline="0" dirty="0" err="1"/>
              <a:t>Feoranzo</a:t>
            </a:r>
            <a:r>
              <a:rPr lang="en-US" baseline="0" dirty="0"/>
              <a:t>) https://www.youtube.com/watch?v=5cq16Yt9po8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3C3D5-A9E5-4B85-BF72-882F69A77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3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2A14-3472-40F1-814A-F2734CDA39B7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F093E-E8FD-478E-8002-8D3AF204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5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7023-CB65-4297-86AD-8C933DCFC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FFAE5-053C-4105-B34E-64D583C3E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Poem and A Dance</a:t>
            </a:r>
          </a:p>
          <a:p>
            <a:r>
              <a:rPr lang="en-US" sz="3600" dirty="0"/>
              <a:t>Ashley Davidoff MD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9C01F-BB27-4682-B4CD-0BBE1EBE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500911" cy="1550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CB4C1-D45A-46F4-B3B8-5276CE05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28" y="0"/>
            <a:ext cx="3675270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BC8E91-619E-4BAC-A224-1B3D0DCA4848}"/>
              </a:ext>
            </a:extLst>
          </p:cNvPr>
          <p:cNvSpPr txBox="1"/>
          <p:nvPr/>
        </p:nvSpPr>
        <p:spPr>
          <a:xfrm>
            <a:off x="5290458" y="952866"/>
            <a:ext cx="64212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Just a small black nodule on the calf of his leg</a:t>
            </a:r>
          </a:p>
          <a:p>
            <a:pPr algn="ctr" fontAlgn="base"/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No – not very good</a:t>
            </a:r>
          </a:p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The large glands contained the same foreboding</a:t>
            </a:r>
          </a:p>
          <a:p>
            <a:pPr algn="ctr" fontAlgn="base"/>
            <a:endParaRPr lang="en-US" sz="3600" dirty="0">
              <a:latin typeface="Lato" panose="020F0502020204030203" pitchFamily="34" charset="0"/>
            </a:endParaRPr>
          </a:p>
          <a:p>
            <a:pPr algn="ctr" fontAlgn="base"/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“Shoe business for sale”… “Sold”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7D094-42A3-4DCE-BF5C-20E91FBE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45" y="1506813"/>
            <a:ext cx="4841784" cy="34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7F4EE-CB19-41E9-82E7-C0D4F940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438887"/>
            <a:ext cx="11239499" cy="5980225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And then it descended</a:t>
            </a: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We cried,  we cried a lot</a:t>
            </a: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I walked along with five others</a:t>
            </a: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Two in front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Three to my side</a:t>
            </a: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And my mother and brothers were all there …</a:t>
            </a:r>
          </a:p>
          <a:p>
            <a:pPr algn="ctr" fontAlgn="base"/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dirty="0"/>
              <a:t>And I remembered his boots….</a:t>
            </a:r>
          </a:p>
          <a:p>
            <a:pPr marL="0" indent="0" algn="ctr" fontAlgn="base">
              <a:buNone/>
            </a:pPr>
            <a:r>
              <a:rPr lang="en-US" dirty="0"/>
              <a:t>And I hope to stand square on the ground, …and</a:t>
            </a:r>
          </a:p>
          <a:p>
            <a:pPr marL="0" indent="0" algn="ctr" fontAlgn="base">
              <a:buNone/>
            </a:pPr>
            <a:r>
              <a:rPr lang="en-US" dirty="0"/>
              <a:t>With warmth and goodness</a:t>
            </a:r>
          </a:p>
          <a:p>
            <a:pPr marL="0" indent="0" algn="ctr" fontAlgn="base">
              <a:buNone/>
            </a:pPr>
            <a:r>
              <a:rPr lang="en-US" dirty="0"/>
              <a:t>I hope to walk in his footsteps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578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B965C-9045-497C-A95B-FBE42CE1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224" y="-192723"/>
            <a:ext cx="7119551" cy="1233016"/>
          </a:xfrm>
        </p:spPr>
        <p:txBody>
          <a:bodyPr/>
          <a:lstStyle/>
          <a:p>
            <a:r>
              <a:rPr lang="en-US" dirty="0"/>
              <a:t>And Now for Some Fun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4F41A-7CAE-4F1F-A657-9A35357BA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172" y="824710"/>
            <a:ext cx="2901396" cy="423638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1947805-BAE1-4553-B5C6-45F1A3AB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3" t="80164" r="10493" b="931"/>
          <a:stretch/>
        </p:blipFill>
        <p:spPr>
          <a:xfrm>
            <a:off x="7974421" y="5330545"/>
            <a:ext cx="4217579" cy="1471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942FE-0B3B-4F84-87CA-5368B6C58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57" t="7994" r="1957" b="16308"/>
          <a:stretch/>
        </p:blipFill>
        <p:spPr>
          <a:xfrm>
            <a:off x="3912781" y="5407364"/>
            <a:ext cx="2817785" cy="1394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AB18E-FA8D-4CFB-A30B-AAB01521E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11" t="66952" r="44735" b="2586"/>
          <a:stretch/>
        </p:blipFill>
        <p:spPr>
          <a:xfrm>
            <a:off x="0" y="5564997"/>
            <a:ext cx="2117162" cy="12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4874-6C81-4F2B-93FC-9AE7BF35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884" y="-40640"/>
            <a:ext cx="10275277" cy="830629"/>
          </a:xfrm>
        </p:spPr>
        <p:txBody>
          <a:bodyPr>
            <a:noAutofit/>
          </a:bodyPr>
          <a:lstStyle/>
          <a:p>
            <a:r>
              <a:rPr lang="en-US" sz="5400" b="1" dirty="0"/>
              <a:t>X-Ray Blues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4F89E-65C6-4A2A-AA77-3ABE1F9F1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080" y="671626"/>
            <a:ext cx="2379414" cy="15560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412920-71DA-4CB5-BDC0-B7198925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80" y="2321566"/>
            <a:ext cx="2379414" cy="17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B713D6-FAD8-4D51-8457-F62ACEEC9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7668" y="4190221"/>
            <a:ext cx="2048655" cy="2667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052BA6-9B00-420A-8705-3FC1466D815D}"/>
              </a:ext>
            </a:extLst>
          </p:cNvPr>
          <p:cNvSpPr txBox="1"/>
          <p:nvPr/>
        </p:nvSpPr>
        <p:spPr>
          <a:xfrm>
            <a:off x="340137" y="671626"/>
            <a:ext cx="4436844" cy="632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X-Ray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lues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Everybody's singing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X-ray  Blues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whole room is ringing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loving gal,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as can be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doggone fool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urned sour on me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7DB4A-B00F-4C13-A9D5-09688672AF44}"/>
              </a:ext>
            </a:extLst>
          </p:cNvPr>
          <p:cNvSpPr txBox="1"/>
          <p:nvPr/>
        </p:nvSpPr>
        <p:spPr>
          <a:xfrm>
            <a:off x="7021505" y="671626"/>
            <a:ext cx="7421524" cy="5961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I'm so unhappy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feel so bad</a:t>
            </a:r>
            <a:b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could lay me down and die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could say what you choose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I’m all confused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got the sweet-sweet 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X-Ray Blues More X-rays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got the sweet-sweet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X-Ray Blues</a:t>
            </a:r>
            <a:endParaRPr lang="en-US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ugar Blues">
            <a:hlinkClick r:id="" action="ppaction://media"/>
            <a:extLst>
              <a:ext uri="{FF2B5EF4-FFF2-40B4-BE49-F238E27FC236}">
                <a16:creationId xmlns:a16="http://schemas.microsoft.com/office/drawing/2014/main" id="{AB85D395-2826-4FF8-BA5A-518A983BCE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0640" y="69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1EB5-3BDD-408D-A028-25C389D9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0"/>
            <a:ext cx="1138457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Dedication to My Parents </a:t>
            </a:r>
            <a:br>
              <a:rPr lang="en-US" dirty="0"/>
            </a:br>
            <a:r>
              <a:rPr lang="en-US" dirty="0"/>
              <a:t>The Powers of the Foot  and  Ode to the X-Ray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CA50E-ADEB-4FD6-B3FD-B74A0A601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237" y="1311980"/>
            <a:ext cx="3552797" cy="5546020"/>
          </a:xfrm>
        </p:spPr>
      </p:pic>
    </p:spTree>
    <p:extLst>
      <p:ext uri="{BB962C8B-B14F-4D97-AF65-F5344CB8AC3E}">
        <p14:creationId xmlns:p14="http://schemas.microsoft.com/office/powerpoint/2010/main" val="368893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9C98-AC21-4320-9ACB-C5EABD6F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89168"/>
            <a:ext cx="1975338" cy="783737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Lato" panose="020F0502020204030203" pitchFamily="34" charset="0"/>
              </a:rPr>
              <a:t>Dad</a:t>
            </a:r>
            <a:br>
              <a:rPr lang="en-US" b="0" i="0" dirty="0">
                <a:effectLst/>
                <a:latin typeface="Lato" panose="020F050202020403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A0250-A03E-4F37-BC47-7D7803BA1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69" y="840886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b="0" i="0" dirty="0">
                <a:effectLst/>
                <a:latin typeface="Lato" panose="020F0502020204030203" pitchFamily="34" charset="0"/>
              </a:rPr>
              <a:t>He was 6 years old in his native Lithuania</a:t>
            </a:r>
          </a:p>
          <a:p>
            <a:pPr marL="0" indent="0" algn="ctr" fontAlgn="base">
              <a:buNone/>
            </a:pPr>
            <a:r>
              <a:rPr lang="en-US" dirty="0">
                <a:latin typeface="Lato" panose="020F0502020204030203" pitchFamily="34" charset="0"/>
              </a:rPr>
              <a:t>A </a:t>
            </a:r>
            <a:r>
              <a:rPr lang="en-US" b="0" i="0" dirty="0">
                <a:effectLst/>
                <a:latin typeface="Lato" panose="020F0502020204030203" pitchFamily="34" charset="0"/>
              </a:rPr>
              <a:t>shy boyish smile in a family photograph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E7F51-E98C-49A2-BF94-1182ACC4D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95" y="1850335"/>
            <a:ext cx="3220407" cy="48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1605-294D-4F6C-BD83-8B2C7D00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82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b="0" i="0" dirty="0">
                <a:effectLst/>
                <a:latin typeface="Lato" panose="020F0502020204030203" pitchFamily="34" charset="0"/>
              </a:rPr>
              <a:t> And I noticed his boots-</a:t>
            </a:r>
          </a:p>
          <a:p>
            <a:pPr marL="0" indent="0" algn="ctr" fontAlgn="base">
              <a:buNone/>
            </a:pPr>
            <a:r>
              <a:rPr lang="en-US" b="0" i="0" dirty="0">
                <a:effectLst/>
                <a:latin typeface="Lato" panose="020F0502020204030203" pitchFamily="34" charset="0"/>
              </a:rPr>
              <a:t>–         With both feet sitting squarely on the ground</a:t>
            </a:r>
          </a:p>
          <a:p>
            <a:pPr marL="0" indent="0" algn="ctr" fontAlgn="base">
              <a:buNone/>
            </a:pPr>
            <a:r>
              <a:rPr lang="en-US" b="0" i="0" dirty="0">
                <a:effectLst/>
                <a:latin typeface="Lato" panose="020F0502020204030203" pitchFamily="34" charset="0"/>
              </a:rPr>
              <a:t>–         that was my father</a:t>
            </a:r>
          </a:p>
          <a:p>
            <a:pPr algn="ctr" fontAlgn="base"/>
            <a:r>
              <a:rPr lang="en-US" b="0" i="0" dirty="0">
                <a:solidFill>
                  <a:srgbClr val="2B2B2B"/>
                </a:solidFill>
                <a:effectLst/>
                <a:latin typeface="Lato" panose="020F0502020204030203" pitchFamily="34" charset="0"/>
              </a:rPr>
              <a:t>…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D53C-E09D-4B28-94E1-6D214A02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12" y="1878004"/>
            <a:ext cx="7395377" cy="48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BD92-97DF-41CE-AE00-59BEF5EC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11"/>
            <a:ext cx="10515600" cy="4351338"/>
          </a:xfrm>
        </p:spPr>
        <p:txBody>
          <a:bodyPr/>
          <a:lstStyle/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And then they came…</a:t>
            </a:r>
          </a:p>
          <a:p>
            <a:pPr algn="ctr" fontAlgn="base"/>
            <a:endParaRPr lang="en-US" b="0" i="0" dirty="0">
              <a:effectLst/>
              <a:latin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67F99-948E-4F4E-900B-65201FF4F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43" y="935507"/>
            <a:ext cx="6620677" cy="4706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4ADA0-BB13-4E09-8DF7-874374D63201}"/>
              </a:ext>
            </a:extLst>
          </p:cNvPr>
          <p:cNvSpPr txBox="1"/>
          <p:nvPr/>
        </p:nvSpPr>
        <p:spPr>
          <a:xfrm>
            <a:off x="2610034" y="5823245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600" b="0" i="0" dirty="0">
                <a:effectLst/>
                <a:latin typeface="Lato" panose="020F0502020204030203" pitchFamily="34" charset="0"/>
              </a:rPr>
              <a:t>So the family fled eastward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B70D4-7215-47E9-95E1-113603D28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53827" r="44734" b="2586"/>
          <a:stretch/>
        </p:blipFill>
        <p:spPr>
          <a:xfrm>
            <a:off x="7084541" y="1919417"/>
            <a:ext cx="4619090" cy="37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1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C6F8-745D-4A0C-B7D2-C8BED2C9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78" y="76466"/>
            <a:ext cx="11130643" cy="594677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And then westward…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 father and a brother died in the heat of a Russian idea and its winter..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And again they came</a:t>
            </a:r>
          </a:p>
          <a:p>
            <a:pPr marL="0" indent="0" algn="ctr" fontAlgn="base">
              <a:buNone/>
            </a:pPr>
            <a:endParaRPr lang="en-US" sz="3600" dirty="0"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dirty="0"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So the family packed up and fled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 new country, (South Africa) 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 new hope</a:t>
            </a:r>
          </a:p>
          <a:p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C90B4F-DAA9-49FB-9AE6-80FB862D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19"/>
          <a:stretch/>
        </p:blipFill>
        <p:spPr>
          <a:xfrm>
            <a:off x="2634635" y="2393691"/>
            <a:ext cx="3461366" cy="253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94548-D3F4-4A09-BB1B-EB2ACC4F2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8" t="53827" r="44734" b="2586"/>
          <a:stretch/>
        </p:blipFill>
        <p:spPr>
          <a:xfrm>
            <a:off x="6327758" y="2393691"/>
            <a:ext cx="3148328" cy="253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D923-2E77-48CA-978C-0B1F16414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82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Going to school with other boys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 shy smile in the school rugby team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E69AE-9C56-44ED-A961-F934FCE36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614" y="1446268"/>
            <a:ext cx="5060783" cy="5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3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A4D7E-BAB5-4F0B-916A-3CDCCDEDC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39" y="0"/>
            <a:ext cx="10515600" cy="4351338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Hard times for the family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Walking many miles to save pennies…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To make pennies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It all helped the small family of brothers 4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Totally dedicated to their single mother</a:t>
            </a:r>
          </a:p>
          <a:p>
            <a:pPr marL="0" indent="0" algn="ctr" fontAlgn="base">
              <a:buNone/>
            </a:pPr>
            <a:endParaRPr lang="en-US" sz="3600" dirty="0"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endParaRPr lang="en-US" sz="3600" b="0" i="0" dirty="0">
              <a:effectLst/>
              <a:latin typeface="Lato" panose="020F0502020204030203" pitchFamily="34" charset="0"/>
            </a:endParaRP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Who in turn was</a:t>
            </a:r>
          </a:p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Totally dedicated to her 4 sons</a:t>
            </a:r>
          </a:p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C08BE0-02C1-4918-B40F-B569BC38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073" y="3088273"/>
            <a:ext cx="1665732" cy="25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1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6B4A2-9127-418E-A332-BAADBE0C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25"/>
            <a:ext cx="12066814" cy="43513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At first shoe making was slow- and cumbersome of course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190FA-3820-4D6B-82BB-8B2597EC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65" y="3525033"/>
            <a:ext cx="2602551" cy="32314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EBFCE-3205-487D-88EC-577A2E7D0434}"/>
              </a:ext>
            </a:extLst>
          </p:cNvPr>
          <p:cNvSpPr txBox="1"/>
          <p:nvPr/>
        </p:nvSpPr>
        <p:spPr>
          <a:xfrm>
            <a:off x="-84365" y="2878702"/>
            <a:ext cx="1236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fontAlgn="base">
              <a:buNone/>
            </a:pPr>
            <a:r>
              <a:rPr lang="en-US" sz="3600" b="0" i="0" dirty="0">
                <a:effectLst/>
                <a:latin typeface="Lato" panose="020F0502020204030203" pitchFamily="34" charset="0"/>
              </a:rPr>
              <a:t>And then a new life with an amazing wife, Joyce Stein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AF30A-FADF-42AD-A577-BF1AD10E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65" y="931314"/>
            <a:ext cx="2926943" cy="191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548</Words>
  <Application>Microsoft Office PowerPoint</Application>
  <PresentationFormat>Widescreen</PresentationFormat>
  <Paragraphs>87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Office Theme</vt:lpstr>
      <vt:lpstr>AUR 2024</vt:lpstr>
      <vt:lpstr>Dedication to My Parents  The Powers of the Foot  and  Ode to the X-Ray  </vt:lpstr>
      <vt:lpstr>Dad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 Fun</vt:lpstr>
      <vt:lpstr>X-Ray Blues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 2024</dc:title>
  <dc:creator>Fisher, Naomi Deirdre,M.D.</dc:creator>
  <cp:lastModifiedBy>Fisher, Naomi Deirdre,M.D.</cp:lastModifiedBy>
  <cp:revision>14</cp:revision>
  <dcterms:created xsi:type="dcterms:W3CDTF">2024-03-23T09:51:01Z</dcterms:created>
  <dcterms:modified xsi:type="dcterms:W3CDTF">2024-03-30T14:31:15Z</dcterms:modified>
</cp:coreProperties>
</file>