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362" r:id="rId4"/>
    <p:sldId id="367" r:id="rId5"/>
    <p:sldId id="361" r:id="rId6"/>
    <p:sldId id="363" r:id="rId7"/>
    <p:sldId id="364" r:id="rId8"/>
    <p:sldId id="366" r:id="rId9"/>
    <p:sldId id="365" r:id="rId10"/>
    <p:sldId id="262" r:id="rId11"/>
    <p:sldId id="320" r:id="rId12"/>
    <p:sldId id="353" r:id="rId13"/>
    <p:sldId id="369" r:id="rId14"/>
    <p:sldId id="368" r:id="rId15"/>
    <p:sldId id="275" r:id="rId16"/>
    <p:sldId id="370" r:id="rId17"/>
    <p:sldId id="371" r:id="rId18"/>
    <p:sldId id="321"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64993" autoAdjust="0"/>
  </p:normalViewPr>
  <p:slideViewPr>
    <p:cSldViewPr snapToGrid="0">
      <p:cViewPr varScale="1">
        <p:scale>
          <a:sx n="76" d="100"/>
          <a:sy n="76" d="100"/>
        </p:scale>
        <p:origin x="166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F18C9-F92D-4D71-84E6-AB378042321A}"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0ED50-C045-491E-8FBA-C9A314124B8D}" type="slidenum">
              <a:rPr lang="en-US" smtClean="0"/>
              <a:t>‹#›</a:t>
            </a:fld>
            <a:endParaRPr lang="en-US"/>
          </a:p>
        </p:txBody>
      </p:sp>
    </p:spTree>
    <p:extLst>
      <p:ext uri="{BB962C8B-B14F-4D97-AF65-F5344CB8AC3E}">
        <p14:creationId xmlns:p14="http://schemas.microsoft.com/office/powerpoint/2010/main" val="2991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[Caption]</a:t>
            </a:r>
          </a:p>
          <a:p>
            <a:r>
              <a:rPr lang="en-US" sz="1200" b="1" i="0" kern="1200" dirty="0">
                <a:solidFill>
                  <a:schemeClr val="tx1"/>
                </a:solidFill>
                <a:effectLst/>
                <a:latin typeface="+mn-lt"/>
                <a:ea typeface="+mn-ea"/>
                <a:cs typeface="+mn-cs"/>
              </a:rPr>
              <a:t>N/A</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[Keywords]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a:t>
            </a:r>
            <a:r>
              <a:rPr lang="en-US" dirty="0"/>
              <a:t>Incidental Coronary Findings on Chest CT With Focus on Left Main Disease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 Structure: coronary arteries</a:t>
            </a:r>
          </a:p>
          <a:p>
            <a:r>
              <a:rPr lang="en-US" sz="1200" b="0" i="0" kern="1200" dirty="0">
                <a:solidFill>
                  <a:schemeClr val="tx1"/>
                </a:solidFill>
                <a:effectLst/>
                <a:latin typeface="+mn-lt"/>
                <a:ea typeface="+mn-ea"/>
                <a:cs typeface="+mn-cs"/>
              </a:rPr>
              <a:t>Images: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Findings: n/a</a:t>
            </a:r>
          </a:p>
          <a:p>
            <a:r>
              <a:rPr lang="en-US" sz="1200" b="0" i="0" kern="1200" dirty="0">
                <a:solidFill>
                  <a:schemeClr val="tx1"/>
                </a:solidFill>
                <a:effectLst/>
                <a:latin typeface="+mn-lt"/>
                <a:ea typeface="+mn-ea"/>
                <a:cs typeface="+mn-cs"/>
              </a:rPr>
              <a:t>Disease or Diagnosis:</a:t>
            </a:r>
          </a:p>
          <a:p>
            <a:r>
              <a:rPr lang="en-US" sz="1200" b="0" i="0" kern="1200" dirty="0">
                <a:solidFill>
                  <a:schemeClr val="tx1"/>
                </a:solidFill>
                <a:effectLst/>
                <a:latin typeface="+mn-lt"/>
                <a:ea typeface="+mn-ea"/>
                <a:cs typeface="+mn-cs"/>
              </a:rPr>
              <a:t>Complications:</a:t>
            </a:r>
          </a:p>
          <a:p>
            <a:r>
              <a:rPr lang="en-US" sz="1200" b="0" i="0" kern="1200" dirty="0">
                <a:solidFill>
                  <a:schemeClr val="tx1"/>
                </a:solidFill>
                <a:effectLst/>
                <a:latin typeface="+mn-lt"/>
                <a:ea typeface="+mn-ea"/>
                <a:cs typeface="+mn-cs"/>
              </a:rPr>
              <a:t>Final Diagnosis Path:</a:t>
            </a:r>
          </a:p>
          <a:p>
            <a:r>
              <a:rPr lang="en-US" sz="1200" b="0" i="0" kern="1200" dirty="0">
                <a:solidFill>
                  <a:schemeClr val="tx1"/>
                </a:solidFill>
                <a:effectLst/>
                <a:latin typeface="+mn-lt"/>
                <a:ea typeface="+mn-ea"/>
                <a:cs typeface="+mn-cs"/>
              </a:rPr>
              <a:t>Modality and Sequence:</a:t>
            </a:r>
          </a:p>
          <a:p>
            <a:r>
              <a:rPr lang="en-US" sz="1200" b="0" i="0" kern="1200" dirty="0">
                <a:solidFill>
                  <a:schemeClr val="tx1"/>
                </a:solidFill>
                <a:effectLst/>
                <a:latin typeface="+mn-lt"/>
                <a:ea typeface="+mn-ea"/>
                <a:cs typeface="+mn-cs"/>
              </a:rPr>
              <a:t>Author-Editor: Wanda Wu MS4, Ashley</a:t>
            </a:r>
            <a:r>
              <a:rPr lang="en-US" sz="1200" b="0" i="0" kern="1200" baseline="0" dirty="0">
                <a:solidFill>
                  <a:schemeClr val="tx1"/>
                </a:solidFill>
                <a:effectLst/>
                <a:latin typeface="+mn-lt"/>
                <a:ea typeface="+mn-ea"/>
                <a:cs typeface="+mn-cs"/>
              </a:rPr>
              <a:t> Davidoff MD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Acknowledgements:</a:t>
            </a:r>
          </a:p>
          <a:p>
            <a:r>
              <a:rPr lang="en-US" sz="1200" b="0" i="0" kern="1200" dirty="0">
                <a:solidFill>
                  <a:schemeClr val="tx1"/>
                </a:solidFill>
                <a:effectLst/>
                <a:latin typeface="+mn-lt"/>
                <a:ea typeface="+mn-ea"/>
                <a:cs typeface="+mn-cs"/>
              </a:rPr>
              <a:t>Modifiers:</a:t>
            </a:r>
          </a:p>
          <a:p>
            <a:endParaRPr lang="en-US" dirty="0"/>
          </a:p>
        </p:txBody>
      </p:sp>
      <p:sp>
        <p:nvSpPr>
          <p:cNvPr id="4" name="Slide Number Placeholder 3"/>
          <p:cNvSpPr>
            <a:spLocks noGrp="1"/>
          </p:cNvSpPr>
          <p:nvPr>
            <p:ph type="sldNum" sz="quarter" idx="5"/>
          </p:nvPr>
        </p:nvSpPr>
        <p:spPr/>
        <p:txBody>
          <a:bodyPr/>
          <a:lstStyle/>
          <a:p>
            <a:fld id="{2640ED50-C045-491E-8FBA-C9A314124B8D}" type="slidenum">
              <a:rPr lang="en-US" smtClean="0"/>
              <a:t>1</a:t>
            </a:fld>
            <a:endParaRPr lang="en-US"/>
          </a:p>
        </p:txBody>
      </p:sp>
    </p:spTree>
    <p:extLst>
      <p:ext uri="{BB962C8B-B14F-4D97-AF65-F5344CB8AC3E}">
        <p14:creationId xmlns:p14="http://schemas.microsoft.com/office/powerpoint/2010/main" val="326223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WW Left Main Disease 001j, WW Left Main Disease 001k</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[Caption]</a:t>
            </a:r>
          </a:p>
          <a:p>
            <a:pPr marL="0" indent="0">
              <a:buNone/>
            </a:pPr>
            <a:r>
              <a:rPr lang="en-US" dirty="0"/>
              <a:t>Given the results of significant multi-vessel stenosis shown on cardiac catheterization along with moderate aortic stenosis seen on echo, the patient was scheduled for coronary artery bypass grafting (CABG) with aortic valve replacement (AVR). Patient underwent successful CABG x3 (LIMA-LAD, SVG-PDA-OM sequential) and AVR as evidenced on follow-up chest </a:t>
            </a:r>
            <a:r>
              <a:rPr lang="en-US" dirty="0" err="1"/>
              <a:t>xray</a:t>
            </a:r>
            <a:r>
              <a:rPr lang="en-US" dirty="0"/>
              <a:t>: AVR (</a:t>
            </a:r>
            <a:r>
              <a:rPr lang="en-US" dirty="0">
                <a:solidFill>
                  <a:srgbClr val="FF0000"/>
                </a:solidFill>
              </a:rPr>
              <a:t>red arrow</a:t>
            </a:r>
            <a:r>
              <a:rPr lang="en-US" dirty="0"/>
              <a:t>), sternotomy wires (</a:t>
            </a:r>
            <a:r>
              <a:rPr lang="en-US" dirty="0">
                <a:solidFill>
                  <a:schemeClr val="accent1"/>
                </a:solidFill>
              </a:rPr>
              <a:t>blue arrow</a:t>
            </a:r>
            <a:r>
              <a:rPr lang="en-US" dirty="0"/>
              <a:t>), CABG clips (</a:t>
            </a:r>
            <a:r>
              <a:rPr lang="en-US" dirty="0">
                <a:solidFill>
                  <a:schemeClr val="accent6"/>
                </a:solidFill>
              </a:rPr>
              <a:t>green arrow</a:t>
            </a:r>
            <a:r>
              <a:rPr lang="en-US" dirty="0"/>
              <a:t>)</a:t>
            </a:r>
          </a:p>
          <a:p>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[Keywords]</a:t>
            </a:r>
          </a:p>
          <a:p>
            <a:pPr lvl="0"/>
            <a:r>
              <a:rPr lang="en-US" sz="1200" kern="1200" dirty="0">
                <a:solidFill>
                  <a:schemeClr val="tx1"/>
                </a:solidFill>
                <a:effectLst/>
                <a:latin typeface="+mn-lt"/>
                <a:ea typeface="+mn-ea"/>
                <a:cs typeface="+mn-cs"/>
              </a:rPr>
              <a:t>TITLE: CLINICAL FOLLOW UP</a:t>
            </a:r>
          </a:p>
          <a:p>
            <a:pPr lvl="0"/>
            <a:r>
              <a:rPr lang="en-US" sz="1200" kern="1200" dirty="0">
                <a:solidFill>
                  <a:schemeClr val="tx1"/>
                </a:solidFill>
                <a:effectLst/>
                <a:latin typeface="+mn-lt"/>
                <a:ea typeface="+mn-ea"/>
                <a:cs typeface="+mn-cs"/>
              </a:rPr>
              <a:t>Disease or Diagnosis: multi-vessel CAD and aortic stenosis s/p CABG and AVR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 WW Left Main Disease 001j, WW Left Main Disease 001k</a:t>
            </a:r>
          </a:p>
          <a:p>
            <a:pPr lvl="0"/>
            <a:r>
              <a:rPr lang="en-US" sz="1200" kern="1200" dirty="0">
                <a:solidFill>
                  <a:schemeClr val="tx1"/>
                </a:solidFill>
                <a:effectLst/>
                <a:latin typeface="+mn-lt"/>
                <a:ea typeface="+mn-ea"/>
                <a:cs typeface="+mn-cs"/>
              </a:rPr>
              <a:t>Final Diagnosis Path:</a:t>
            </a:r>
          </a:p>
          <a:p>
            <a:pPr lvl="0"/>
            <a:r>
              <a:rPr lang="en-US" sz="1200" kern="1200" dirty="0">
                <a:solidFill>
                  <a:schemeClr val="tx1"/>
                </a:solidFill>
                <a:effectLst/>
                <a:latin typeface="+mn-lt"/>
                <a:ea typeface="+mn-ea"/>
                <a:cs typeface="+mn-cs"/>
              </a:rPr>
              <a:t>Complications: acute coronary syndrome, cardiomyopathy, heart failure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640ED50-C045-491E-8FBA-C9A314124B8D}" type="slidenum">
              <a:rPr lang="en-US" smtClean="0"/>
              <a:t>10</a:t>
            </a:fld>
            <a:endParaRPr lang="en-US"/>
          </a:p>
        </p:txBody>
      </p:sp>
    </p:spTree>
    <p:extLst>
      <p:ext uri="{BB962C8B-B14F-4D97-AF65-F5344CB8AC3E}">
        <p14:creationId xmlns:p14="http://schemas.microsoft.com/office/powerpoint/2010/main" val="120674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[Caption]</a:t>
            </a:r>
          </a:p>
          <a:p>
            <a:r>
              <a:rPr lang="en-US" sz="1200" kern="1200" dirty="0">
                <a:solidFill>
                  <a:schemeClr val="tx1"/>
                </a:solidFill>
                <a:effectLst/>
                <a:latin typeface="+mn-lt"/>
                <a:ea typeface="+mn-ea"/>
                <a:cs typeface="+mn-cs"/>
              </a:rPr>
              <a:t>Major Criteria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≥50% diameter stenosis of left main coronary artery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Minor Criteria</a:t>
            </a:r>
          </a:p>
          <a:p>
            <a:pPr lvl="1"/>
            <a:r>
              <a:rPr lang="en-US" dirty="0"/>
              <a:t>0% = no visible stenosis</a:t>
            </a:r>
          </a:p>
          <a:p>
            <a:pPr lvl="1"/>
            <a:r>
              <a:rPr lang="en-US" dirty="0"/>
              <a:t>1-24% = minimal stenosis</a:t>
            </a:r>
          </a:p>
          <a:p>
            <a:pPr lvl="1"/>
            <a:r>
              <a:rPr lang="en-US" dirty="0"/>
              <a:t>25-49% = mild stenosis</a:t>
            </a:r>
          </a:p>
          <a:p>
            <a:pPr lvl="1"/>
            <a:r>
              <a:rPr lang="en-US" dirty="0"/>
              <a:t>50-69% = moderate stenosis</a:t>
            </a:r>
          </a:p>
          <a:p>
            <a:pPr lvl="1"/>
            <a:r>
              <a:rPr lang="en-US" dirty="0"/>
              <a:t>70-99% = severe stenosis</a:t>
            </a:r>
          </a:p>
          <a:p>
            <a:pPr lvl="1"/>
            <a:r>
              <a:rPr lang="en-US" dirty="0"/>
              <a:t>100% = occlusion</a:t>
            </a:r>
            <a:endParaRPr lang="en-US" sz="1200" dirty="0"/>
          </a:p>
          <a:p>
            <a:r>
              <a:rPr lang="en-US" sz="1200" kern="1200" dirty="0">
                <a:solidFill>
                  <a:schemeClr val="tx1"/>
                </a:solidFill>
                <a:effectLst/>
                <a:latin typeface="+mn-lt"/>
                <a:ea typeface="+mn-ea"/>
                <a:cs typeface="+mn-cs"/>
              </a:rPr>
              <a:t>Complications</a:t>
            </a:r>
          </a:p>
          <a:p>
            <a:pPr lvl="1" fontAlgn="base"/>
            <a:r>
              <a:rPr lang="en-US" sz="1200" dirty="0"/>
              <a:t>Angina/acute coronary syndromes (</a:t>
            </a:r>
            <a:r>
              <a:rPr lang="en-US" sz="1200" dirty="0" err="1"/>
              <a:t>eg.</a:t>
            </a:r>
            <a:r>
              <a:rPr lang="en-US" sz="1200" dirty="0"/>
              <a:t> Unstable angina, NSTEMI, STEMI)</a:t>
            </a:r>
          </a:p>
          <a:p>
            <a:pPr lvl="1" fontAlgn="base"/>
            <a:r>
              <a:rPr lang="en-US" sz="1200" dirty="0"/>
              <a:t>Cardiomyopathy/Heart Failure</a:t>
            </a:r>
          </a:p>
          <a:p>
            <a:pPr lvl="1" fontAlgn="base"/>
            <a:r>
              <a:rPr lang="en-US" sz="1200" dirty="0"/>
              <a:t>Arrhythmias</a:t>
            </a:r>
          </a:p>
          <a:p>
            <a:r>
              <a:rPr lang="en-US" sz="1200" kern="1200" dirty="0">
                <a:solidFill>
                  <a:schemeClr val="tx1"/>
                </a:solidFill>
                <a:effectLst/>
                <a:latin typeface="+mn-lt"/>
                <a:ea typeface="+mn-ea"/>
                <a:cs typeface="+mn-cs"/>
              </a:rPr>
              <a:t>Remember</a:t>
            </a:r>
          </a:p>
          <a:p>
            <a:pPr lvl="1" fontAlgn="base"/>
            <a:r>
              <a:rPr lang="en-US" sz="1200" dirty="0"/>
              <a:t>Extent of coronary calcifications is not necessarily indicative of the extent of coronary stenosis (</a:t>
            </a:r>
            <a:r>
              <a:rPr lang="en-US" sz="1200" dirty="0" err="1"/>
              <a:t>ie</a:t>
            </a:r>
            <a:r>
              <a:rPr lang="en-US" sz="1200" dirty="0"/>
              <a:t>. calcifications ≠ stenosis)</a:t>
            </a:r>
          </a:p>
          <a:p>
            <a:pPr lvl="0" fontAlgn="base"/>
            <a:r>
              <a:rPr lang="en-US" sz="2800" dirty="0"/>
              <a:t>	</a:t>
            </a:r>
          </a:p>
          <a:p>
            <a:pPr fontAlgn="base"/>
            <a:endParaRPr lang="en-US" dirty="0"/>
          </a:p>
          <a:p>
            <a:r>
              <a:rPr lang="en-US" sz="1200" b="1" kern="1200" dirty="0">
                <a:solidFill>
                  <a:schemeClr val="tx1"/>
                </a:solidFill>
                <a:effectLst/>
                <a:latin typeface="+mn-lt"/>
                <a:ea typeface="+mn-ea"/>
                <a:cs typeface="+mn-cs"/>
              </a:rPr>
              <a:t>[Keywords]</a:t>
            </a:r>
          </a:p>
          <a:p>
            <a:r>
              <a:rPr lang="en-US" sz="1200" kern="1200" dirty="0">
                <a:solidFill>
                  <a:schemeClr val="tx1"/>
                </a:solidFill>
                <a:effectLst/>
                <a:latin typeface="+mn-lt"/>
                <a:ea typeface="+mn-ea"/>
                <a:cs typeface="+mn-cs"/>
              </a:rPr>
              <a:t>TITLE: IN A NUTSHELL : </a:t>
            </a:r>
            <a:r>
              <a:rPr lang="en-US" dirty="0"/>
              <a:t>Left Main Coronary Artery Disease (Cath)</a:t>
            </a:r>
            <a:endParaRPr lang="en-US" sz="1200" kern="1200" dirty="0">
              <a:solidFill>
                <a:schemeClr val="tx1"/>
              </a:solidFill>
              <a:effectLst/>
              <a:latin typeface="+mn-lt"/>
              <a:ea typeface="+mn-ea"/>
              <a:cs typeface="+mn-cs"/>
            </a:endParaRPr>
          </a:p>
          <a:p>
            <a:pPr lvl="0"/>
            <a:r>
              <a:rPr lang="en-US" dirty="0"/>
              <a:t>Reference Structure: left main coronary artery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number: n/a</a:t>
            </a:r>
          </a:p>
          <a:p>
            <a:pPr lvl="0"/>
            <a:r>
              <a:rPr lang="en-US" dirty="0"/>
              <a:t>Findings: n/a</a:t>
            </a:r>
          </a:p>
          <a:p>
            <a:pPr lvl="0"/>
            <a:r>
              <a:rPr lang="en-US" dirty="0"/>
              <a:t>Disease or Diagnosis: left main coronary artery disease</a:t>
            </a:r>
          </a:p>
          <a:p>
            <a:pPr lvl="0"/>
            <a:r>
              <a:rPr lang="en-US" dirty="0"/>
              <a:t>Complications: acute coronary syndromes, death</a:t>
            </a:r>
          </a:p>
          <a:p>
            <a:pPr lvl="0"/>
            <a:r>
              <a:rPr lang="en-US" sz="1200" kern="1200" dirty="0">
                <a:solidFill>
                  <a:schemeClr val="tx1"/>
                </a:solidFill>
                <a:effectLst/>
                <a:latin typeface="+mn-lt"/>
                <a:ea typeface="+mn-ea"/>
                <a:cs typeface="+mn-cs"/>
              </a:rPr>
              <a:t>Final Diagnosis Path: </a:t>
            </a:r>
            <a:r>
              <a:rPr lang="en-US" dirty="0"/>
              <a:t>n/a</a:t>
            </a:r>
          </a:p>
          <a:p>
            <a:pPr lvl="0"/>
            <a:r>
              <a:rPr lang="en-US" dirty="0"/>
              <a:t>Modality and Sequence: Cardiac Catheterization</a:t>
            </a:r>
          </a:p>
          <a:p>
            <a:pPr lvl="0"/>
            <a:r>
              <a:rPr lang="en-US" sz="1200" kern="1200" dirty="0">
                <a:solidFill>
                  <a:schemeClr val="tx1"/>
                </a:solidFill>
                <a:effectLst/>
                <a:latin typeface="+mn-lt"/>
                <a:ea typeface="+mn-ea"/>
                <a:cs typeface="+mn-cs"/>
              </a:rPr>
              <a:t>Author-Editor</a:t>
            </a:r>
            <a:r>
              <a:rPr lang="en-US" dirty="0"/>
              <a:t>: Wanda Wu Ashley Davidoff MD</a:t>
            </a:r>
          </a:p>
          <a:p>
            <a:pPr lvl="0"/>
            <a:r>
              <a:rPr lang="en-US" dirty="0"/>
              <a:t>Acknowledgements:</a:t>
            </a:r>
          </a:p>
          <a:p>
            <a:pPr lvl="0"/>
            <a:r>
              <a:rPr lang="en-US" dirty="0"/>
              <a:t>Modifiers: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dirty="0"/>
          </a:p>
          <a:p>
            <a:pPr fontAlgn="base"/>
            <a:endParaRPr lang="en-US" dirty="0"/>
          </a:p>
          <a:p>
            <a:endParaRPr lang="en-US" dirty="0"/>
          </a:p>
        </p:txBody>
      </p:sp>
      <p:sp>
        <p:nvSpPr>
          <p:cNvPr id="4" name="Slide Number Placeholder 3"/>
          <p:cNvSpPr>
            <a:spLocks noGrp="1"/>
          </p:cNvSpPr>
          <p:nvPr>
            <p:ph type="sldNum" sz="quarter" idx="5"/>
          </p:nvPr>
        </p:nvSpPr>
        <p:spPr/>
        <p:txBody>
          <a:bodyPr/>
          <a:lstStyle/>
          <a:p>
            <a:fld id="{2640ED50-C045-491E-8FBA-C9A314124B8D}" type="slidenum">
              <a:rPr lang="en-US" smtClean="0"/>
              <a:t>11</a:t>
            </a:fld>
            <a:endParaRPr lang="en-US"/>
          </a:p>
        </p:txBody>
      </p:sp>
    </p:spTree>
    <p:extLst>
      <p:ext uri="{BB962C8B-B14F-4D97-AF65-F5344CB8AC3E}">
        <p14:creationId xmlns:p14="http://schemas.microsoft.com/office/powerpoint/2010/main" val="134550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[Caption]</a:t>
            </a:r>
            <a:endParaRPr lang="en-US" sz="1200" kern="1200" dirty="0">
              <a:solidFill>
                <a:schemeClr val="tx1"/>
              </a:solidFill>
              <a:effectLst/>
              <a:latin typeface="+mn-lt"/>
              <a:ea typeface="+mn-ea"/>
              <a:cs typeface="+mn-cs"/>
            </a:endParaRPr>
          </a:p>
          <a:p>
            <a:r>
              <a:rPr lang="en-US" dirty="0"/>
              <a:t>Which of the following coronary arteries is most commonly occluded?</a:t>
            </a:r>
          </a:p>
          <a:p>
            <a:endParaRPr lang="en-US" dirty="0"/>
          </a:p>
          <a:p>
            <a:pPr marL="514350" indent="-514350">
              <a:buAutoNum type="alphaUcParenR"/>
            </a:pPr>
            <a:r>
              <a:rPr lang="en-US" dirty="0"/>
              <a:t>Left Circumflex</a:t>
            </a:r>
          </a:p>
          <a:p>
            <a:pPr marL="514350" indent="-514350">
              <a:buAutoNum type="alphaUcParenR"/>
            </a:pPr>
            <a:r>
              <a:rPr lang="en-US" dirty="0"/>
              <a:t>Left Main</a:t>
            </a:r>
          </a:p>
          <a:p>
            <a:pPr marL="514350" indent="-514350">
              <a:buAutoNum type="alphaUcParenR"/>
            </a:pPr>
            <a:r>
              <a:rPr lang="en-US" dirty="0"/>
              <a:t>Left Anterior Descending</a:t>
            </a:r>
          </a:p>
          <a:p>
            <a:pPr marL="514350" indent="-514350">
              <a:buAutoNum type="alphaUcParenR"/>
            </a:pPr>
            <a:r>
              <a:rPr lang="en-US" dirty="0"/>
              <a:t>Right Main</a:t>
            </a:r>
          </a:p>
          <a:p>
            <a:pPr marL="514350" indent="-514350">
              <a:buAutoNum type="alphaUcParenR"/>
            </a:pPr>
            <a:r>
              <a:rPr lang="en-US" dirty="0"/>
              <a:t>Posterior Descending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a:t>
            </a:r>
            <a:r>
              <a:rPr lang="en-US" b="1" baseline="0" dirty="0"/>
              <a:t> </a:t>
            </a:r>
            <a:r>
              <a:rPr lang="en-US" b="1" dirty="0"/>
              <a:t>Left Anterior Descending </a:t>
            </a:r>
            <a:r>
              <a:rPr lang="en-US" b="0" dirty="0"/>
              <a:t>– the LAD is the most commonly occluded coronary artery. It </a:t>
            </a:r>
            <a:r>
              <a:rPr lang="en-US" sz="1200" b="0" i="0" kern="1200" dirty="0">
                <a:solidFill>
                  <a:schemeClr val="tx1"/>
                </a:solidFill>
                <a:effectLst/>
                <a:latin typeface="+mn-lt"/>
                <a:ea typeface="+mn-ea"/>
                <a:cs typeface="+mn-cs"/>
              </a:rPr>
              <a:t>supplies the anterolateral portion of the myocardium including the apex and the anterior two-thirds of the interventricular septum.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Smith, L., </a:t>
            </a:r>
            <a:r>
              <a:rPr lang="en-US" sz="1200" dirty="0" err="1"/>
              <a:t>Bickle</a:t>
            </a:r>
            <a:r>
              <a:rPr lang="en-US" sz="1200" dirty="0"/>
              <a:t>, I. Left anterior descending artery. Reference article, </a:t>
            </a:r>
            <a:r>
              <a:rPr lang="en-US" sz="1200" dirty="0" err="1"/>
              <a:t>Radiopaedia.org</a:t>
            </a:r>
            <a:r>
              <a:rPr lang="en-US" sz="1200" dirty="0"/>
              <a:t>. (accessed on 6 Dec 2021) https://</a:t>
            </a:r>
            <a:r>
              <a:rPr lang="en-US" sz="1200" dirty="0" err="1"/>
              <a:t>doi.org</a:t>
            </a:r>
            <a:r>
              <a:rPr lang="en-US" sz="1200" dirty="0"/>
              <a:t>/10.53347/rID-35317</a:t>
            </a:r>
            <a:endParaRPr lang="en-US" b="0"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[Keywords]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TITLE: OLA</a:t>
            </a:r>
          </a:p>
          <a:p>
            <a:pPr lvl="0"/>
            <a:r>
              <a:rPr lang="en-US" sz="1200" kern="1200" dirty="0">
                <a:solidFill>
                  <a:schemeClr val="tx1"/>
                </a:solidFill>
                <a:effectLst/>
                <a:latin typeface="+mn-lt"/>
                <a:ea typeface="+mn-ea"/>
                <a:cs typeface="+mn-cs"/>
              </a:rPr>
              <a:t>Reference Structure: Coronary Arteries, LAD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Disease or Diagnosis: coronary artery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Complications: acute coronary events, death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 Diagnosis Path: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Modality and Sequence:</a:t>
            </a:r>
            <a:endParaRPr lang="en-US" dirty="0"/>
          </a:p>
          <a:p>
            <a:pPr lvl="0"/>
            <a:r>
              <a:rPr lang="en-US" sz="1200" kern="1200" dirty="0">
                <a:solidFill>
                  <a:schemeClr val="tx1"/>
                </a:solidFill>
                <a:effectLst/>
                <a:latin typeface="+mn-lt"/>
                <a:ea typeface="+mn-ea"/>
                <a:cs typeface="+mn-cs"/>
              </a:rPr>
              <a:t>Author-Editor: Wanda Wu MS4,</a:t>
            </a:r>
            <a:r>
              <a:rPr lang="en-US" sz="1200" kern="1200" baseline="0" dirty="0">
                <a:solidFill>
                  <a:schemeClr val="tx1"/>
                </a:solidFill>
                <a:effectLst/>
                <a:latin typeface="+mn-lt"/>
                <a:ea typeface="+mn-ea"/>
                <a:cs typeface="+mn-cs"/>
              </a:rPr>
              <a:t> Ashley Davidoff MD</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Acknowledgements: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Modifiers:</a:t>
            </a:r>
            <a:endParaRPr lang="en-US" dirty="0"/>
          </a:p>
        </p:txBody>
      </p:sp>
      <p:sp>
        <p:nvSpPr>
          <p:cNvPr id="4" name="Slide Number Placeholder 3"/>
          <p:cNvSpPr>
            <a:spLocks noGrp="1"/>
          </p:cNvSpPr>
          <p:nvPr>
            <p:ph type="sldNum" sz="quarter" idx="5"/>
          </p:nvPr>
        </p:nvSpPr>
        <p:spPr/>
        <p:txBody>
          <a:bodyPr/>
          <a:lstStyle/>
          <a:p>
            <a:fld id="{2640ED50-C045-491E-8FBA-C9A314124B8D}" type="slidenum">
              <a:rPr lang="en-US" smtClean="0"/>
              <a:t>12</a:t>
            </a:fld>
            <a:endParaRPr lang="en-US"/>
          </a:p>
        </p:txBody>
      </p:sp>
    </p:spTree>
    <p:extLst>
      <p:ext uri="{BB962C8B-B14F-4D97-AF65-F5344CB8AC3E}">
        <p14:creationId xmlns:p14="http://schemas.microsoft.com/office/powerpoint/2010/main" val="1128273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[Caption]</a:t>
            </a:r>
            <a:endParaRPr lang="en-US" sz="1200" kern="1200" dirty="0">
              <a:solidFill>
                <a:schemeClr val="tx1"/>
              </a:solidFill>
              <a:effectLst/>
              <a:latin typeface="+mn-lt"/>
              <a:ea typeface="+mn-ea"/>
              <a:cs typeface="+mn-cs"/>
            </a:endParaRPr>
          </a:p>
          <a:p>
            <a:r>
              <a:rPr lang="en-US" dirty="0"/>
              <a:t>In general, spotty calcification (as opposed to extensive calcification) of the coronary arteries is more commonly associated with which of the following?</a:t>
            </a:r>
          </a:p>
          <a:p>
            <a:endParaRPr lang="en-US" dirty="0"/>
          </a:p>
          <a:p>
            <a:pPr marL="514350" indent="-514350">
              <a:buAutoNum type="alphaUcParenR"/>
            </a:pPr>
            <a:r>
              <a:rPr lang="en-US" dirty="0"/>
              <a:t>Hypertension</a:t>
            </a:r>
          </a:p>
          <a:p>
            <a:pPr marL="514350" indent="-514350">
              <a:buAutoNum type="alphaUcParenR"/>
            </a:pPr>
            <a:r>
              <a:rPr lang="en-US" dirty="0"/>
              <a:t>Long-term statin therapy</a:t>
            </a:r>
          </a:p>
          <a:p>
            <a:pPr marL="514350" indent="-514350">
              <a:buAutoNum type="alphaUcParenR"/>
            </a:pPr>
            <a:r>
              <a:rPr lang="en-US" dirty="0"/>
              <a:t>Plaque instability</a:t>
            </a:r>
          </a:p>
          <a:p>
            <a:pPr marL="514350" indent="-514350">
              <a:buAutoNum type="alphaUcParenR"/>
            </a:pPr>
            <a:r>
              <a:rPr lang="en-US" dirty="0"/>
              <a:t>Decreased risk of acute coronary syndrome (</a:t>
            </a:r>
            <a:r>
              <a:rPr lang="en-US" dirty="0" err="1"/>
              <a:t>eg.</a:t>
            </a:r>
            <a:r>
              <a:rPr lang="en-US" dirty="0"/>
              <a:t> STEMI, NSTEMI)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a:t>
            </a:r>
            <a:r>
              <a:rPr lang="en-US" b="1" baseline="0" dirty="0"/>
              <a:t> </a:t>
            </a:r>
            <a:r>
              <a:rPr lang="en-US" b="1" dirty="0"/>
              <a:t>Plaque instability </a:t>
            </a:r>
            <a:r>
              <a:rPr lang="en-US" b="0" dirty="0"/>
              <a:t>– Spotty calcification is generally more associated with plaque vulnerability and unstable plaque such as increased risk of plaque rupture, while extensive calcification is more associated with plaque stability and long-term statin therapy (answer choice B). As such, spotty calcification is also associated with increased risk of acute coronary syndrome (answer choice D). More studies are needed to elucidate the association between hypertension and distribution of coronary calcification (answer choice A).</a:t>
            </a:r>
          </a:p>
          <a:p>
            <a:endParaRPr lang="en-US" sz="1200" kern="1200" dirty="0">
              <a:solidFill>
                <a:schemeClr val="tx1"/>
              </a:solidFill>
              <a:effectLst/>
              <a:latin typeface="+mn-lt"/>
              <a:ea typeface="+mn-ea"/>
              <a:cs typeface="+mn-cs"/>
            </a:endParaRPr>
          </a:p>
          <a:p>
            <a:r>
              <a:rPr lang="en-US" sz="1200" dirty="0"/>
              <a:t>Mori H, Torii S, </a:t>
            </a:r>
            <a:r>
              <a:rPr lang="en-US" sz="1200" dirty="0" err="1"/>
              <a:t>Kutyna</a:t>
            </a:r>
            <a:r>
              <a:rPr lang="en-US" sz="1200" dirty="0"/>
              <a:t> M, Sakamoto A, Finn AV, </a:t>
            </a:r>
            <a:r>
              <a:rPr lang="en-US" sz="1200" dirty="0" err="1"/>
              <a:t>Virmani</a:t>
            </a:r>
            <a:r>
              <a:rPr lang="en-US" sz="1200" dirty="0"/>
              <a:t> R. Coronary Artery Calcification and its Progression: What Does it Really Mean? JACC Cardiovasc Imaging. 2018 Jan;11(1):127-142. </a:t>
            </a:r>
            <a:r>
              <a:rPr lang="en-US" sz="1200" dirty="0" err="1"/>
              <a:t>doi</a:t>
            </a:r>
            <a:r>
              <a:rPr lang="en-US" sz="1200" dirty="0"/>
              <a:t>: 10.1016/j.jcmg.2017.10.012. PMID: 29301708.</a:t>
            </a:r>
          </a:p>
          <a:p>
            <a:endParaRPr lang="en-US" sz="1200" dirty="0"/>
          </a:p>
          <a:p>
            <a:r>
              <a:rPr lang="en-US" sz="1200" dirty="0" err="1"/>
              <a:t>Faggiano</a:t>
            </a:r>
            <a:r>
              <a:rPr lang="en-US" sz="1200" dirty="0"/>
              <a:t> P, </a:t>
            </a:r>
            <a:r>
              <a:rPr lang="en-US" sz="1200" dirty="0" err="1"/>
              <a:t>Dasseni</a:t>
            </a:r>
            <a:r>
              <a:rPr lang="en-US" sz="1200" dirty="0"/>
              <a:t> N, </a:t>
            </a:r>
            <a:r>
              <a:rPr lang="en-US" sz="1200" dirty="0" err="1"/>
              <a:t>Gaibazzi</a:t>
            </a:r>
            <a:r>
              <a:rPr lang="en-US" sz="1200" dirty="0"/>
              <a:t> N, et al. Cardiac calcification as a marker of subclinical atherosclerosis and predictor of cardiovascular events: a review of the evidence. Eur J </a:t>
            </a:r>
            <a:r>
              <a:rPr lang="en-US" sz="1200" dirty="0" err="1"/>
              <a:t>Prev</a:t>
            </a:r>
            <a:r>
              <a:rPr lang="en-US" sz="1200" dirty="0"/>
              <a:t> </a:t>
            </a:r>
            <a:r>
              <a:rPr lang="en-US" sz="1200" dirty="0" err="1"/>
              <a:t>Cardiol</a:t>
            </a:r>
            <a:r>
              <a:rPr lang="en-US" sz="1200" dirty="0"/>
              <a:t> 2019;26:1191–204</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[Keywords]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TITLE: OLA</a:t>
            </a:r>
          </a:p>
          <a:p>
            <a:pPr lvl="0"/>
            <a:r>
              <a:rPr lang="en-US" sz="1200" kern="1200" dirty="0">
                <a:solidFill>
                  <a:schemeClr val="tx1"/>
                </a:solidFill>
                <a:effectLst/>
                <a:latin typeface="+mn-lt"/>
                <a:ea typeface="+mn-ea"/>
                <a:cs typeface="+mn-cs"/>
              </a:rPr>
              <a:t>Reference Structure: coronary arteries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Disease or Diagnosis: coronary artery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Complications: acute coronary syndrome, death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 Diagnosis Path: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Modality and Sequence:</a:t>
            </a:r>
            <a:endParaRPr lang="en-US" dirty="0"/>
          </a:p>
          <a:p>
            <a:pPr lvl="0"/>
            <a:r>
              <a:rPr lang="en-US" sz="1200" kern="1200" dirty="0">
                <a:solidFill>
                  <a:schemeClr val="tx1"/>
                </a:solidFill>
                <a:effectLst/>
                <a:latin typeface="+mn-lt"/>
                <a:ea typeface="+mn-ea"/>
                <a:cs typeface="+mn-cs"/>
              </a:rPr>
              <a:t>Author-Editor: Wanda Wu MS4,</a:t>
            </a:r>
            <a:r>
              <a:rPr lang="en-US" sz="1200" kern="1200" baseline="0" dirty="0">
                <a:solidFill>
                  <a:schemeClr val="tx1"/>
                </a:solidFill>
                <a:effectLst/>
                <a:latin typeface="+mn-lt"/>
                <a:ea typeface="+mn-ea"/>
                <a:cs typeface="+mn-cs"/>
              </a:rPr>
              <a:t> Ashley Davidoff MD</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Acknowledgements: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Modifiers:</a:t>
            </a:r>
            <a:endParaRPr lang="en-US" dirty="0"/>
          </a:p>
        </p:txBody>
      </p:sp>
      <p:sp>
        <p:nvSpPr>
          <p:cNvPr id="4" name="Slide Number Placeholder 3"/>
          <p:cNvSpPr>
            <a:spLocks noGrp="1"/>
          </p:cNvSpPr>
          <p:nvPr>
            <p:ph type="sldNum" sz="quarter" idx="5"/>
          </p:nvPr>
        </p:nvSpPr>
        <p:spPr/>
        <p:txBody>
          <a:bodyPr/>
          <a:lstStyle/>
          <a:p>
            <a:fld id="{2640ED50-C045-491E-8FBA-C9A314124B8D}" type="slidenum">
              <a:rPr lang="en-US" smtClean="0"/>
              <a:t>13</a:t>
            </a:fld>
            <a:endParaRPr lang="en-US"/>
          </a:p>
        </p:txBody>
      </p:sp>
    </p:spTree>
    <p:extLst>
      <p:ext uri="{BB962C8B-B14F-4D97-AF65-F5344CB8AC3E}">
        <p14:creationId xmlns:p14="http://schemas.microsoft.com/office/powerpoint/2010/main" val="267151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[Caption]</a:t>
            </a:r>
            <a:endParaRPr lang="en-US" sz="1200" kern="1200" dirty="0">
              <a:solidFill>
                <a:schemeClr val="tx1"/>
              </a:solidFill>
              <a:effectLst/>
              <a:latin typeface="+mn-lt"/>
              <a:ea typeface="+mn-ea"/>
              <a:cs typeface="+mn-cs"/>
            </a:endParaRPr>
          </a:p>
          <a:p>
            <a:r>
              <a:rPr lang="en-US" dirty="0"/>
              <a:t>Which one of the following is </a:t>
            </a:r>
            <a:r>
              <a:rPr lang="en-US" b="1" u="sng" dirty="0"/>
              <a:t>NOT</a:t>
            </a:r>
            <a:r>
              <a:rPr lang="en-US" dirty="0"/>
              <a:t> an indication for coronary artery bypass grafting (CABG) over percutaneous coronary intervention (PCI) for patients with coronary artery disease?</a:t>
            </a:r>
          </a:p>
          <a:p>
            <a:endParaRPr lang="en-US" dirty="0"/>
          </a:p>
          <a:p>
            <a:pPr marL="514350" indent="-514350">
              <a:buAutoNum type="alphaUcParenR"/>
            </a:pPr>
            <a:r>
              <a:rPr lang="en-US" dirty="0"/>
              <a:t>Left Main Disease With SYNTAX Score &gt;32</a:t>
            </a:r>
          </a:p>
          <a:p>
            <a:pPr marL="514350" indent="-514350">
              <a:buAutoNum type="alphaUcParenR"/>
            </a:pPr>
            <a:r>
              <a:rPr lang="en-US" dirty="0"/>
              <a:t>3-Vessel Disease With SYNTAX Score 23-32</a:t>
            </a:r>
          </a:p>
          <a:p>
            <a:pPr marL="514350" indent="-514350">
              <a:buAutoNum type="alphaUcParenR"/>
            </a:pPr>
            <a:r>
              <a:rPr lang="en-US" dirty="0"/>
              <a:t>Diabetic with 2-Vessel Disease</a:t>
            </a:r>
          </a:p>
          <a:p>
            <a:pPr marL="514350" indent="-514350">
              <a:buAutoNum type="alphaUcParenR"/>
            </a:pPr>
            <a:r>
              <a:rPr lang="en-US" dirty="0"/>
              <a:t>Two-Vessel Disease Without Proximal LAD Stenosis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a:t>
            </a:r>
            <a:r>
              <a:rPr lang="en-US" b="1" baseline="0" dirty="0"/>
              <a:t> </a:t>
            </a:r>
            <a:r>
              <a:rPr lang="en-US" b="1" dirty="0"/>
              <a:t>Two-Vessel Disease Without Proximal LAD Stenosis </a:t>
            </a:r>
            <a:r>
              <a:rPr lang="en-US" b="0" dirty="0"/>
              <a:t>– In patients without diabetes and with one or two-vessel disease without proximal LAD stenosis, PCI would be preferred to CABG as it is deemed equally effective and less invasive. Patients with significant or complex left main disease are recommended CABG over PCI (answer choice A). Patients with 3-vessel disease with moderate to high SYNTAX scores are recommended CABG over PCI (answer choice B). CABG is generally preferred to PCI in diabetic patients with multivessel disease as recent studies have shown some mortality benefit of CABG over PCI in these patients (answer choice 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Head SJ, </a:t>
            </a:r>
            <a:r>
              <a:rPr lang="en-US" sz="1200" dirty="0" err="1"/>
              <a:t>Milojevic</a:t>
            </a:r>
            <a:r>
              <a:rPr lang="en-US" sz="1200" dirty="0"/>
              <a:t> M, Daemen J, et al. Mortality after coronary artery bypass grafting versus percutaneous coronary intervention with stenting for coronary artery disease: a pooled analysis of individual patient data. </a:t>
            </a:r>
            <a:r>
              <a:rPr lang="en-US" sz="1200" i="1" dirty="0"/>
              <a:t>Lancet</a:t>
            </a:r>
            <a:r>
              <a:rPr lang="en-US" sz="1200" dirty="0"/>
              <a:t> 2018;391:939-48.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Smith SC Jr, Dove JT, Jacobs AK, Kennedy JW, </a:t>
            </a:r>
            <a:r>
              <a:rPr lang="en-US" sz="1200" dirty="0" err="1"/>
              <a:t>Kereiakes</a:t>
            </a:r>
            <a:r>
              <a:rPr lang="en-US" sz="1200" dirty="0"/>
              <a:t> D, Kern MJ, Kuntz RE, </a:t>
            </a:r>
            <a:r>
              <a:rPr lang="en-US" sz="1200" dirty="0" err="1"/>
              <a:t>Popma</a:t>
            </a:r>
            <a:r>
              <a:rPr lang="en-US" sz="1200" dirty="0"/>
              <a:t> JJ, Schaff HV, Williams DO, Gibbons RJ, Alpert JP, Eagle KA, Faxon DP, </a:t>
            </a:r>
            <a:r>
              <a:rPr lang="en-US" sz="1200" dirty="0" err="1"/>
              <a:t>Fuster</a:t>
            </a:r>
            <a:r>
              <a:rPr lang="en-US" sz="1200" dirty="0"/>
              <a:t> V, Gardner TJ, </a:t>
            </a:r>
            <a:r>
              <a:rPr lang="en-US" sz="1200" dirty="0" err="1"/>
              <a:t>Gregoratos</a:t>
            </a:r>
            <a:r>
              <a:rPr lang="en-US" sz="1200" dirty="0"/>
              <a:t> G, Russell RO, Smith SC Jr; American College of Cardiology/American Heart Association task force on practice guidelines (Committee to revise the 1993 guidelines for percutaneous transluminal coronary angioplasty); Society for Cardiac Angiography and Interventions. ACC/AHA guidelines for percutaneous coronary intervention (revision of the 1993 PTCA guidelines)-executive summary: a report of the American College of Cardiology/American Heart Association task force on practice guidelines (Committee to revise the 1993 guidelines for percutaneous transluminal coronary angioplasty) endorsed by the Society for Cardiac Angiography and Interventions. Circulation. 2001 Jun 19;103(24):3019-41. </a:t>
            </a:r>
            <a:r>
              <a:rPr lang="en-US" sz="1200" dirty="0" err="1"/>
              <a:t>doi</a:t>
            </a:r>
            <a:r>
              <a:rPr lang="en-US" sz="1200" dirty="0"/>
              <a:t>: 10.1161/01.cir.103.24.3019. PMID: 11413094.</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[Keywords]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TITLE: OLA</a:t>
            </a:r>
          </a:p>
          <a:p>
            <a:pPr lvl="0"/>
            <a:r>
              <a:rPr lang="en-US" sz="1200" kern="1200" dirty="0">
                <a:solidFill>
                  <a:schemeClr val="tx1"/>
                </a:solidFill>
                <a:effectLst/>
                <a:latin typeface="+mn-lt"/>
                <a:ea typeface="+mn-ea"/>
                <a:cs typeface="+mn-cs"/>
              </a:rPr>
              <a:t>Reference Structure: coronary arteries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Disease or Diagnosis: coronary artery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Complications: acute coronary syndrome, death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 Diagnosis Path: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Modality and Sequence:</a:t>
            </a:r>
            <a:endParaRPr lang="en-US" dirty="0"/>
          </a:p>
          <a:p>
            <a:pPr lvl="0"/>
            <a:r>
              <a:rPr lang="en-US" sz="1200" kern="1200" dirty="0">
                <a:solidFill>
                  <a:schemeClr val="tx1"/>
                </a:solidFill>
                <a:effectLst/>
                <a:latin typeface="+mn-lt"/>
                <a:ea typeface="+mn-ea"/>
                <a:cs typeface="+mn-cs"/>
              </a:rPr>
              <a:t>Author-Editor: Wanda Wu MS4,</a:t>
            </a:r>
            <a:r>
              <a:rPr lang="en-US" sz="1200" kern="1200" baseline="0" dirty="0">
                <a:solidFill>
                  <a:schemeClr val="tx1"/>
                </a:solidFill>
                <a:effectLst/>
                <a:latin typeface="+mn-lt"/>
                <a:ea typeface="+mn-ea"/>
                <a:cs typeface="+mn-cs"/>
              </a:rPr>
              <a:t> Ashley Davidoff MD</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Acknowledgements: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Modifiers:</a:t>
            </a:r>
            <a:endParaRPr lang="en-US" dirty="0"/>
          </a:p>
        </p:txBody>
      </p:sp>
      <p:sp>
        <p:nvSpPr>
          <p:cNvPr id="4" name="Slide Number Placeholder 3"/>
          <p:cNvSpPr>
            <a:spLocks noGrp="1"/>
          </p:cNvSpPr>
          <p:nvPr>
            <p:ph type="sldNum" sz="quarter" idx="5"/>
          </p:nvPr>
        </p:nvSpPr>
        <p:spPr/>
        <p:txBody>
          <a:bodyPr/>
          <a:lstStyle/>
          <a:p>
            <a:fld id="{2640ED50-C045-491E-8FBA-C9A314124B8D}" type="slidenum">
              <a:rPr lang="en-US" smtClean="0"/>
              <a:t>14</a:t>
            </a:fld>
            <a:endParaRPr lang="en-US"/>
          </a:p>
        </p:txBody>
      </p:sp>
    </p:spTree>
    <p:extLst>
      <p:ext uri="{BB962C8B-B14F-4D97-AF65-F5344CB8AC3E}">
        <p14:creationId xmlns:p14="http://schemas.microsoft.com/office/powerpoint/2010/main" val="361780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b="1" dirty="0">
                <a:latin typeface="Calibri"/>
                <a:ea typeface="Calibri"/>
                <a:cs typeface="Calibri"/>
                <a:sym typeface="Calibri"/>
              </a:rPr>
              <a:t>[Image] </a:t>
            </a:r>
            <a:r>
              <a:rPr lang="en-US" sz="1200" b="0" dirty="0">
                <a:latin typeface="Calibri"/>
                <a:ea typeface="Calibri"/>
                <a:cs typeface="Calibri"/>
                <a:sym typeface="Calibri"/>
              </a:rPr>
              <a:t>Web Image</a:t>
            </a:r>
            <a:endParaRPr lang="en-US" sz="1200" b="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lang="en-US" sz="1200" b="1"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latin typeface="Calibri"/>
                <a:ea typeface="Calibri"/>
                <a:cs typeface="Calibri"/>
                <a:sym typeface="Calibri"/>
              </a:rPr>
              <a:t>[Caption]</a:t>
            </a:r>
            <a:endParaRPr dirty="0"/>
          </a:p>
          <a:p>
            <a:pPr lvl="0"/>
            <a:r>
              <a:rPr lang="en-US" sz="1200" dirty="0">
                <a:solidFill>
                  <a:srgbClr val="EDEDED"/>
                </a:solidFill>
                <a:ea typeface="Calibri"/>
                <a:cs typeface="Calibri"/>
                <a:sym typeface="Calibri"/>
              </a:rPr>
              <a:t>Contrast-enhanced CT in the axial projection and sagittal oblique plane revealing a dilated left anterior descending artery (red arrows). Findings are consistent with a coronary artery aneurysm. </a:t>
            </a:r>
            <a:r>
              <a:rPr lang="en-US" sz="1200" i="1" dirty="0"/>
              <a:t>A</a:t>
            </a:r>
            <a:r>
              <a:rPr lang="en-US" sz="1200" dirty="0"/>
              <a:t> aneurysm, </a:t>
            </a:r>
            <a:r>
              <a:rPr lang="en-US" sz="1200" i="1" dirty="0"/>
              <a:t>AO</a:t>
            </a:r>
            <a:r>
              <a:rPr lang="en-US" sz="1200" dirty="0"/>
              <a:t> aorta, </a:t>
            </a:r>
            <a:r>
              <a:rPr lang="en-US" sz="1200" i="1" dirty="0"/>
              <a:t>PA</a:t>
            </a:r>
            <a:r>
              <a:rPr lang="en-US" sz="1200" dirty="0"/>
              <a:t> pulmonary artery, </a:t>
            </a:r>
            <a:r>
              <a:rPr lang="en-US" sz="1200" i="1" dirty="0"/>
              <a:t>LA</a:t>
            </a:r>
            <a:r>
              <a:rPr lang="en-US" sz="1200" dirty="0"/>
              <a:t> left atrium, </a:t>
            </a:r>
            <a:r>
              <a:rPr lang="en-US" sz="1200" i="1" dirty="0"/>
              <a:t>LSPV</a:t>
            </a:r>
            <a:r>
              <a:rPr lang="en-US" sz="1200" dirty="0"/>
              <a:t> left superior pulmonary vein.</a:t>
            </a:r>
            <a:endParaRPr lang="en-US" sz="1200" dirty="0">
              <a:solidFill>
                <a:srgbClr val="FFFFFF"/>
              </a:solidFill>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
            </a:r>
            <a:br>
              <a:rPr lang="en-US" sz="1200" dirty="0">
                <a:latin typeface="Calibri"/>
                <a:ea typeface="Calibri"/>
                <a:cs typeface="Calibri"/>
                <a:sym typeface="Calibri"/>
              </a:rPr>
            </a:br>
            <a:r>
              <a:rPr lang="en-US" b="1" dirty="0"/>
              <a:t>[Keywords]</a:t>
            </a:r>
            <a:endParaRPr dirty="0"/>
          </a:p>
          <a:p>
            <a:pPr algn="l">
              <a:lnSpc>
                <a:spcPct val="90000"/>
              </a:lnSpc>
              <a:buClr>
                <a:srgbClr val="FFFFFF"/>
              </a:buClr>
              <a:buSzPts val="3900"/>
            </a:pPr>
            <a:r>
              <a:rPr lang="en-US" sz="1200" dirty="0">
                <a:latin typeface="Calibri"/>
                <a:ea typeface="Calibri"/>
                <a:cs typeface="Calibri"/>
                <a:sym typeface="Calibri"/>
              </a:rPr>
              <a:t>TITLE: </a:t>
            </a:r>
            <a:r>
              <a:rPr lang="en-US" sz="1200" b="0" i="0" u="none" strike="noStrike" cap="none" dirty="0">
                <a:solidFill>
                  <a:srgbClr val="FFFFFF"/>
                </a:solidFill>
                <a:latin typeface="Calibri"/>
                <a:ea typeface="Calibri"/>
                <a:cs typeface="Calibri"/>
                <a:sym typeface="Calibri"/>
              </a:rPr>
              <a:t>Imaging Spectrum: CTA Coronary Artery Aneurysm </a:t>
            </a:r>
          </a:p>
          <a:p>
            <a:pPr algn="l">
              <a:lnSpc>
                <a:spcPct val="90000"/>
              </a:lnSpc>
              <a:buClr>
                <a:srgbClr val="FFFFFF"/>
              </a:buClr>
              <a:buSzPts val="3900"/>
            </a:pPr>
            <a:r>
              <a:rPr lang="en-US" sz="1200" dirty="0">
                <a:latin typeface="Calibri"/>
                <a:ea typeface="Calibri"/>
                <a:cs typeface="Calibri"/>
                <a:sym typeface="Calibri"/>
              </a:rPr>
              <a:t>Reference Structure: left anterior descending artery</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Findings: dilation of left anterior descending artery</a:t>
            </a:r>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Disease or Diagnosis: left anterior descending artery aneurysm</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Complications: rupture</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Final Diagnosis Path:</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Modality and Sequence: CTA</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Author-Editor: Wanda Wu MS4 and Ashley Davidoff MD</a:t>
            </a:r>
            <a:endParaRPr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latin typeface="Calibri"/>
                <a:ea typeface="Calibri"/>
                <a:cs typeface="Calibri"/>
                <a:sym typeface="Calibri"/>
              </a:rPr>
              <a:t>Acknowledgements: Images courtesy of: </a:t>
            </a:r>
            <a:r>
              <a:rPr lang="en-US" sz="1200" dirty="0"/>
              <a:t>Krueger M, Cronin P, </a:t>
            </a:r>
            <a:r>
              <a:rPr lang="en-US" sz="1200" dirty="0" err="1"/>
              <a:t>Sayyouh</a:t>
            </a:r>
            <a:r>
              <a:rPr lang="en-US" sz="1200" dirty="0"/>
              <a:t> M, Kelly AM. Significant incidental cardiac disease on thoracic CT: what the general radiologist needs to know. </a:t>
            </a:r>
            <a:r>
              <a:rPr lang="en-US" sz="1200" i="1" dirty="0"/>
              <a:t>Insights Imaging</a:t>
            </a:r>
            <a:r>
              <a:rPr lang="en-US" sz="1200" dirty="0"/>
              <a:t>. 2019;10(1):10. Published 2019 Feb 6. doi:10.1186/s13244-019-0693-y</a:t>
            </a:r>
            <a:r>
              <a:rPr lang="en-US" sz="1200" dirty="0">
                <a:latin typeface="Calibri"/>
                <a:ea typeface="Calibri"/>
                <a:cs typeface="Calibri"/>
                <a:sym typeface="Calibri"/>
              </a:rPr>
              <a:t/>
            </a:r>
            <a:br>
              <a:rPr lang="en-US" sz="1200" dirty="0">
                <a:latin typeface="Calibri"/>
                <a:ea typeface="Calibri"/>
                <a:cs typeface="Calibri"/>
                <a:sym typeface="Calibri"/>
              </a:rPr>
            </a:br>
            <a:r>
              <a:rPr lang="en-US" sz="1200" dirty="0">
                <a:latin typeface="Calibri"/>
                <a:ea typeface="Calibri"/>
                <a:cs typeface="Calibri"/>
                <a:sym typeface="Calibri"/>
              </a:rPr>
              <a:t>Modifiers:</a:t>
            </a:r>
            <a:endParaRPr dirty="0"/>
          </a:p>
        </p:txBody>
      </p:sp>
    </p:spTree>
    <p:extLst>
      <p:ext uri="{BB962C8B-B14F-4D97-AF65-F5344CB8AC3E}">
        <p14:creationId xmlns:p14="http://schemas.microsoft.com/office/powerpoint/2010/main" val="212962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b="1" dirty="0">
                <a:latin typeface="Calibri"/>
                <a:ea typeface="Calibri"/>
                <a:cs typeface="Calibri"/>
                <a:sym typeface="Calibri"/>
              </a:rPr>
              <a:t>[Image] </a:t>
            </a:r>
            <a:r>
              <a:rPr lang="en-US" sz="1200" b="0" dirty="0">
                <a:latin typeface="Calibri"/>
                <a:ea typeface="Calibri"/>
                <a:cs typeface="Calibri"/>
                <a:sym typeface="Calibri"/>
              </a:rPr>
              <a:t>Web Image</a:t>
            </a:r>
            <a:endParaRPr lang="en-US" sz="1200" b="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lang="en-US" sz="1200" b="1"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latin typeface="Calibri"/>
                <a:ea typeface="Calibri"/>
                <a:cs typeface="Calibri"/>
                <a:sym typeface="Calibri"/>
              </a:rPr>
              <a:t>[Caption]</a:t>
            </a:r>
            <a:endParaRPr dirty="0"/>
          </a:p>
          <a:p>
            <a:pPr lvl="0"/>
            <a:r>
              <a:rPr lang="en-US" sz="1200" dirty="0">
                <a:solidFill>
                  <a:srgbClr val="EDEDED"/>
                </a:solidFill>
                <a:ea typeface="Calibri"/>
                <a:cs typeface="Calibri"/>
                <a:sym typeface="Calibri"/>
              </a:rPr>
              <a:t>Contrast-enhanced CT in the axial projection at the level of the pulmonary veins revealing a coronary artery fistula (</a:t>
            </a:r>
            <a:r>
              <a:rPr lang="en-US" sz="1200" dirty="0">
                <a:solidFill>
                  <a:srgbClr val="FF0000"/>
                </a:solidFill>
                <a:ea typeface="Calibri"/>
                <a:cs typeface="Calibri"/>
                <a:sym typeface="Calibri"/>
              </a:rPr>
              <a:t>red arrow</a:t>
            </a:r>
            <a:r>
              <a:rPr lang="en-US" sz="1200" dirty="0">
                <a:solidFill>
                  <a:srgbClr val="EDEDED"/>
                </a:solidFill>
                <a:ea typeface="Calibri"/>
                <a:cs typeface="Calibri"/>
                <a:sym typeface="Calibri"/>
              </a:rPr>
              <a:t>) arising from the  left anterior descending artery (</a:t>
            </a:r>
            <a:r>
              <a:rPr lang="en-US" sz="1200" dirty="0">
                <a:solidFill>
                  <a:schemeClr val="accent1"/>
                </a:solidFill>
                <a:ea typeface="Calibri"/>
                <a:cs typeface="Calibri"/>
                <a:sym typeface="Calibri"/>
              </a:rPr>
              <a:t>blue arrow</a:t>
            </a:r>
            <a:r>
              <a:rPr lang="en-US" sz="1200" dirty="0">
                <a:solidFill>
                  <a:srgbClr val="EDEDED"/>
                </a:solidFill>
                <a:ea typeface="Calibri"/>
                <a:cs typeface="Calibri"/>
                <a:sym typeface="Calibri"/>
              </a:rPr>
              <a:t>) and eventually emptying into the main pulmonary artery (not pictured). </a:t>
            </a:r>
            <a:endParaRPr lang="en-US" sz="1200" dirty="0">
              <a:solidFill>
                <a:srgbClr val="FFFFFF"/>
              </a:solidFill>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
            </a:r>
            <a:br>
              <a:rPr lang="en-US" sz="1200" dirty="0">
                <a:latin typeface="Calibri"/>
                <a:ea typeface="Calibri"/>
                <a:cs typeface="Calibri"/>
                <a:sym typeface="Calibri"/>
              </a:rPr>
            </a:br>
            <a:r>
              <a:rPr lang="en-US" b="1" dirty="0"/>
              <a:t>[Keywords]</a:t>
            </a:r>
            <a:endParaRPr dirty="0"/>
          </a:p>
          <a:p>
            <a:pPr algn="l">
              <a:lnSpc>
                <a:spcPct val="90000"/>
              </a:lnSpc>
              <a:buClr>
                <a:srgbClr val="FFFFFF"/>
              </a:buClr>
              <a:buSzPts val="3900"/>
            </a:pPr>
            <a:r>
              <a:rPr lang="en-US" sz="1200" dirty="0">
                <a:latin typeface="Calibri"/>
                <a:ea typeface="Calibri"/>
                <a:cs typeface="Calibri"/>
                <a:sym typeface="Calibri"/>
              </a:rPr>
              <a:t>TITLE: </a:t>
            </a:r>
            <a:r>
              <a:rPr lang="en-US" sz="1200" b="0" i="0" u="none" strike="noStrike" cap="none" dirty="0">
                <a:solidFill>
                  <a:srgbClr val="FFFFFF"/>
                </a:solidFill>
                <a:latin typeface="Calibri"/>
                <a:ea typeface="Calibri"/>
                <a:cs typeface="Calibri"/>
                <a:sym typeface="Calibri"/>
              </a:rPr>
              <a:t>Imaging Spectrum: CTA Coronary Artery Fistula</a:t>
            </a:r>
          </a:p>
          <a:p>
            <a:pPr algn="l">
              <a:lnSpc>
                <a:spcPct val="90000"/>
              </a:lnSpc>
              <a:buClr>
                <a:srgbClr val="FFFFFF"/>
              </a:buClr>
              <a:buSzPts val="3900"/>
            </a:pPr>
            <a:r>
              <a:rPr lang="en-US" sz="1200" dirty="0">
                <a:latin typeface="Calibri"/>
                <a:ea typeface="Calibri"/>
                <a:cs typeface="Calibri"/>
                <a:sym typeface="Calibri"/>
              </a:rPr>
              <a:t>Reference Structure: left anterior descending artery</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Findings: fistula arising from left anterior descending artery</a:t>
            </a:r>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Disease or Diagnosis: coronary artery fistula</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Complications: pulmonary hypertension, heart failure</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Final Diagnosis Path:</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Modality and Sequence: CTA</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Author-Editor: Wanda Wu MS4 and Ashley Davidoff MD</a:t>
            </a:r>
            <a:endParaRPr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latin typeface="Calibri"/>
                <a:ea typeface="Calibri"/>
                <a:cs typeface="Calibri"/>
                <a:sym typeface="Calibri"/>
              </a:rPr>
              <a:t>Acknowledgements: Image courtesy of: </a:t>
            </a:r>
            <a:r>
              <a:rPr lang="en-US" sz="1200" dirty="0"/>
              <a:t>Krueger M, Cronin P, </a:t>
            </a:r>
            <a:r>
              <a:rPr lang="en-US" sz="1200" dirty="0" err="1"/>
              <a:t>Sayyouh</a:t>
            </a:r>
            <a:r>
              <a:rPr lang="en-US" sz="1200" dirty="0"/>
              <a:t> M, Kelly AM. Significant incidental cardiac disease on thoracic CT: what the general radiologist needs to know. </a:t>
            </a:r>
            <a:r>
              <a:rPr lang="en-US" sz="1200" i="1" dirty="0"/>
              <a:t>Insights Imaging</a:t>
            </a:r>
            <a:r>
              <a:rPr lang="en-US" sz="1200" dirty="0"/>
              <a:t>. 2019;10(1):10. Published 2019 Feb 6. doi:10.1186/s13244-019-0693-y</a:t>
            </a:r>
            <a:r>
              <a:rPr lang="en-US" sz="1200" dirty="0">
                <a:latin typeface="Calibri"/>
                <a:ea typeface="Calibri"/>
                <a:cs typeface="Calibri"/>
                <a:sym typeface="Calibri"/>
              </a:rPr>
              <a:t/>
            </a:r>
            <a:br>
              <a:rPr lang="en-US" sz="1200" dirty="0">
                <a:latin typeface="Calibri"/>
                <a:ea typeface="Calibri"/>
                <a:cs typeface="Calibri"/>
                <a:sym typeface="Calibri"/>
              </a:rPr>
            </a:br>
            <a:r>
              <a:rPr lang="en-US" sz="1200" dirty="0">
                <a:latin typeface="Calibri"/>
                <a:ea typeface="Calibri"/>
                <a:cs typeface="Calibri"/>
                <a:sym typeface="Calibri"/>
              </a:rPr>
              <a:t>Modifiers:</a:t>
            </a:r>
            <a:endParaRPr dirty="0"/>
          </a:p>
        </p:txBody>
      </p:sp>
    </p:spTree>
    <p:extLst>
      <p:ext uri="{BB962C8B-B14F-4D97-AF65-F5344CB8AC3E}">
        <p14:creationId xmlns:p14="http://schemas.microsoft.com/office/powerpoint/2010/main" val="3973718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b="1" dirty="0">
                <a:latin typeface="Calibri"/>
                <a:ea typeface="Calibri"/>
                <a:cs typeface="Calibri"/>
                <a:sym typeface="Calibri"/>
              </a:rPr>
              <a:t>[Image] </a:t>
            </a:r>
            <a:r>
              <a:rPr lang="en-US" sz="1200" b="0" dirty="0">
                <a:latin typeface="Calibri"/>
                <a:ea typeface="Calibri"/>
                <a:cs typeface="Calibri"/>
                <a:sym typeface="Calibri"/>
              </a:rPr>
              <a:t>Web Image</a:t>
            </a:r>
            <a:endParaRPr lang="en-US" sz="1200" b="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lang="en-US" sz="1200" b="1"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latin typeface="Calibri"/>
                <a:ea typeface="Calibri"/>
                <a:cs typeface="Calibri"/>
                <a:sym typeface="Calibri"/>
              </a:rPr>
              <a:t>[Caption]</a:t>
            </a:r>
            <a:endParaRPr dirty="0"/>
          </a:p>
          <a:p>
            <a:pPr lvl="0"/>
            <a:r>
              <a:rPr lang="en-US" sz="1200" dirty="0">
                <a:solidFill>
                  <a:srgbClr val="EDEDED"/>
                </a:solidFill>
                <a:ea typeface="Calibri"/>
                <a:cs typeface="Calibri"/>
                <a:sym typeface="Calibri"/>
              </a:rPr>
              <a:t>Contrast-enhanced CT in the axial projection at the level of the pulmonary artery demonstrates the right coronary artery arising from the left coronary cusp (</a:t>
            </a:r>
            <a:r>
              <a:rPr lang="en-US" sz="1200" dirty="0">
                <a:solidFill>
                  <a:srgbClr val="FF0000"/>
                </a:solidFill>
                <a:ea typeface="Calibri"/>
                <a:cs typeface="Calibri"/>
                <a:sym typeface="Calibri"/>
              </a:rPr>
              <a:t>red arrow</a:t>
            </a:r>
            <a:r>
              <a:rPr lang="en-US" sz="1200" dirty="0">
                <a:solidFill>
                  <a:srgbClr val="EDEDED"/>
                </a:solidFill>
                <a:ea typeface="Calibri"/>
                <a:cs typeface="Calibri"/>
                <a:sym typeface="Calibri"/>
              </a:rPr>
              <a:t>). </a:t>
            </a:r>
            <a:r>
              <a:rPr lang="en-US" sz="1200" dirty="0"/>
              <a:t>AO aorta, PA pulmonary artery.</a:t>
            </a:r>
            <a:endParaRPr lang="en-US" sz="1200" dirty="0">
              <a:solidFill>
                <a:srgbClr val="FFFFFF"/>
              </a:solidFill>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
            </a:r>
            <a:br>
              <a:rPr lang="en-US" sz="1200" dirty="0">
                <a:latin typeface="Calibri"/>
                <a:ea typeface="Calibri"/>
                <a:cs typeface="Calibri"/>
                <a:sym typeface="Calibri"/>
              </a:rPr>
            </a:br>
            <a:r>
              <a:rPr lang="en-US" b="1" dirty="0"/>
              <a:t>[Keywords]</a:t>
            </a:r>
            <a:endParaRPr dirty="0"/>
          </a:p>
          <a:p>
            <a:pPr algn="l">
              <a:lnSpc>
                <a:spcPct val="90000"/>
              </a:lnSpc>
              <a:buClr>
                <a:srgbClr val="FFFFFF"/>
              </a:buClr>
              <a:buSzPts val="3900"/>
            </a:pPr>
            <a:r>
              <a:rPr lang="en-US" sz="1200" dirty="0">
                <a:latin typeface="Calibri"/>
                <a:ea typeface="Calibri"/>
                <a:cs typeface="Calibri"/>
                <a:sym typeface="Calibri"/>
              </a:rPr>
              <a:t>TITLE: </a:t>
            </a:r>
            <a:r>
              <a:rPr lang="en-US" sz="1200" b="0" i="0" u="none" strike="noStrike" cap="none" dirty="0">
                <a:solidFill>
                  <a:srgbClr val="FFFFFF"/>
                </a:solidFill>
                <a:latin typeface="Calibri"/>
                <a:ea typeface="Calibri"/>
                <a:cs typeface="Calibri"/>
                <a:sym typeface="Calibri"/>
              </a:rPr>
              <a:t>Imaging Spectrum: CTA Anomalous Coronary Artery</a:t>
            </a:r>
          </a:p>
          <a:p>
            <a:pPr algn="l">
              <a:lnSpc>
                <a:spcPct val="90000"/>
              </a:lnSpc>
              <a:buClr>
                <a:srgbClr val="FFFFFF"/>
              </a:buClr>
              <a:buSzPts val="3900"/>
            </a:pPr>
            <a:r>
              <a:rPr lang="en-US" sz="1200" dirty="0">
                <a:latin typeface="Calibri"/>
                <a:ea typeface="Calibri"/>
                <a:cs typeface="Calibri"/>
                <a:sym typeface="Calibri"/>
              </a:rPr>
              <a:t>Reference Structure: right coronary artery</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Findings: right coronary artery arising from the left coronary cusp</a:t>
            </a:r>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Disease or Diagnosis: anomalous right coronary artery</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Complications: ischemia 2/2 ostial occlusion due to angulation or compression, death</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Final Diagnosis Path:</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Modality and Sequence: CTA</a:t>
            </a:r>
            <a:endParaRPr dirty="0"/>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Author-Editor: Wanda Wu MS4 and Ashley Davidoff MD</a:t>
            </a:r>
            <a:endParaRPr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latin typeface="Calibri"/>
                <a:ea typeface="Calibri"/>
                <a:cs typeface="Calibri"/>
                <a:sym typeface="Calibri"/>
              </a:rPr>
              <a:t>Acknowledgements: Image courtesy of: </a:t>
            </a:r>
            <a:r>
              <a:rPr lang="en-US" sz="1200" dirty="0"/>
              <a:t>Krueger M, Cronin P, </a:t>
            </a:r>
            <a:r>
              <a:rPr lang="en-US" sz="1200" dirty="0" err="1"/>
              <a:t>Sayyouh</a:t>
            </a:r>
            <a:r>
              <a:rPr lang="en-US" sz="1200" dirty="0"/>
              <a:t> M, Kelly AM. Significant incidental cardiac disease on thoracic CT: what the general radiologist needs to know. </a:t>
            </a:r>
            <a:r>
              <a:rPr lang="en-US" sz="1200" i="1" dirty="0"/>
              <a:t>Insights Imaging</a:t>
            </a:r>
            <a:r>
              <a:rPr lang="en-US" sz="1200" dirty="0"/>
              <a:t>. 2019;10(1):10. Published 2019 Feb 6. doi:10.1186/s13244-019-0693-y</a:t>
            </a:r>
            <a:r>
              <a:rPr lang="en-US" sz="1200" dirty="0">
                <a:latin typeface="Calibri"/>
                <a:ea typeface="Calibri"/>
                <a:cs typeface="Calibri"/>
                <a:sym typeface="Calibri"/>
              </a:rPr>
              <a:t/>
            </a:r>
            <a:br>
              <a:rPr lang="en-US" sz="1200" dirty="0">
                <a:latin typeface="Calibri"/>
                <a:ea typeface="Calibri"/>
                <a:cs typeface="Calibri"/>
                <a:sym typeface="Calibri"/>
              </a:rPr>
            </a:br>
            <a:r>
              <a:rPr lang="en-US" sz="1200" dirty="0">
                <a:latin typeface="Calibri"/>
                <a:ea typeface="Calibri"/>
                <a:cs typeface="Calibri"/>
                <a:sym typeface="Calibri"/>
              </a:rPr>
              <a:t>Modifiers:</a:t>
            </a:r>
            <a:endParaRPr dirty="0"/>
          </a:p>
        </p:txBody>
      </p:sp>
    </p:spTree>
    <p:extLst>
      <p:ext uri="{BB962C8B-B14F-4D97-AF65-F5344CB8AC3E}">
        <p14:creationId xmlns:p14="http://schemas.microsoft.com/office/powerpoint/2010/main" val="361947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[Caption]</a:t>
            </a:r>
          </a:p>
          <a:p>
            <a:r>
              <a:rPr lang="en-US" dirty="0"/>
              <a:t>Although the patient with incidentally found coronary artery calcifications presented in this case ended up having significant coronary stenosis seen on cardiac catheterization requiring 3-vessel CABG, not all patients with evidence of significant coronary calcifications on chest CT will have clinically significant stenosis.</a:t>
            </a:r>
          </a:p>
          <a:p>
            <a:r>
              <a:rPr lang="en-US" dirty="0"/>
              <a:t>Since the extent of coronary artery calcification does not necessarily indicate the extent of stenosis, incidentally found extensive coronary calcifications seen on chest CT should not automatically entail additional invasive testing such as cardiac catheterization or even a cardiology referral. The patient’s risk factors, symptoms, and clinical history should be taken into consideration along with the incidental findings.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[Keywords]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TITLE: DISCUSSION</a:t>
            </a:r>
          </a:p>
          <a:p>
            <a:pPr lvl="0"/>
            <a:r>
              <a:rPr lang="en-US" sz="1200" kern="1200" dirty="0">
                <a:solidFill>
                  <a:schemeClr val="tx1"/>
                </a:solidFill>
                <a:effectLst/>
                <a:latin typeface="+mn-lt"/>
                <a:ea typeface="+mn-ea"/>
                <a:cs typeface="+mn-cs"/>
              </a:rPr>
              <a:t>Reference Structure: coronary arteries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Disease or Diagnosis: coronary artery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Complications: acute coronary syndrome, death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 Diagnosis Path: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Modality and Sequence: </a:t>
            </a:r>
          </a:p>
          <a:p>
            <a:pPr lvl="0"/>
            <a:r>
              <a:rPr lang="en-US" sz="1200" kern="1200" dirty="0">
                <a:solidFill>
                  <a:schemeClr val="tx1"/>
                </a:solidFill>
                <a:effectLst/>
                <a:latin typeface="+mn-lt"/>
                <a:ea typeface="+mn-ea"/>
                <a:cs typeface="+mn-cs"/>
              </a:rPr>
              <a:t>Author-Editor: Wanda Wu MS4, Ashley</a:t>
            </a:r>
            <a:r>
              <a:rPr lang="en-US" sz="1200" kern="1200" baseline="0" dirty="0">
                <a:solidFill>
                  <a:schemeClr val="tx1"/>
                </a:solidFill>
                <a:effectLst/>
                <a:latin typeface="+mn-lt"/>
                <a:ea typeface="+mn-ea"/>
                <a:cs typeface="+mn-cs"/>
              </a:rPr>
              <a:t> Davidoff MD</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Acknowledgements: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Modifiers:</a:t>
            </a:r>
            <a:endParaRPr lang="en-US" dirty="0"/>
          </a:p>
        </p:txBody>
      </p:sp>
      <p:sp>
        <p:nvSpPr>
          <p:cNvPr id="4" name="Slide Number Placeholder 3"/>
          <p:cNvSpPr>
            <a:spLocks noGrp="1"/>
          </p:cNvSpPr>
          <p:nvPr>
            <p:ph type="sldNum" sz="quarter" idx="5"/>
          </p:nvPr>
        </p:nvSpPr>
        <p:spPr/>
        <p:txBody>
          <a:bodyPr/>
          <a:lstStyle/>
          <a:p>
            <a:fld id="{2640ED50-C045-491E-8FBA-C9A314124B8D}" type="slidenum">
              <a:rPr lang="en-US" smtClean="0"/>
              <a:t>18</a:t>
            </a:fld>
            <a:endParaRPr lang="en-US"/>
          </a:p>
        </p:txBody>
      </p:sp>
    </p:spTree>
    <p:extLst>
      <p:ext uri="{BB962C8B-B14F-4D97-AF65-F5344CB8AC3E}">
        <p14:creationId xmlns:p14="http://schemas.microsoft.com/office/powerpoint/2010/main" val="3994562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[Caption]</a:t>
            </a:r>
          </a:p>
          <a:p>
            <a:r>
              <a:rPr lang="en-US" dirty="0"/>
              <a:t>Bell DJ, Coronary Artery Disease, </a:t>
            </a:r>
            <a:r>
              <a:rPr lang="en-US" dirty="0" err="1"/>
              <a:t>Radiopaedia.org</a:t>
            </a:r>
            <a:r>
              <a:rPr lang="en-US" dirty="0"/>
              <a:t>.</a:t>
            </a:r>
          </a:p>
          <a:p>
            <a:r>
              <a:rPr lang="en-US" dirty="0"/>
              <a:t>Smith, L., </a:t>
            </a:r>
            <a:r>
              <a:rPr lang="en-US" dirty="0" err="1"/>
              <a:t>Bickle</a:t>
            </a:r>
            <a:r>
              <a:rPr lang="en-US" dirty="0"/>
              <a:t>, I. Left anterior descending artery. Reference article, </a:t>
            </a:r>
            <a:r>
              <a:rPr lang="en-US" dirty="0" err="1"/>
              <a:t>Radiopaedia.org</a:t>
            </a:r>
            <a:r>
              <a:rPr lang="en-US" dirty="0"/>
              <a:t>. </a:t>
            </a:r>
          </a:p>
          <a:p>
            <a:r>
              <a:rPr lang="en-US" dirty="0"/>
              <a:t>Mori H, Torii S, </a:t>
            </a:r>
            <a:r>
              <a:rPr lang="en-US" dirty="0" err="1"/>
              <a:t>Kutyna</a:t>
            </a:r>
            <a:r>
              <a:rPr lang="en-US" dirty="0"/>
              <a:t> M, Sakamoto A, Finn AV, </a:t>
            </a:r>
            <a:r>
              <a:rPr lang="en-US" dirty="0" err="1"/>
              <a:t>Virmani</a:t>
            </a:r>
            <a:r>
              <a:rPr lang="en-US" dirty="0"/>
              <a:t> R. Coronary Artery Calcification and its Progression: What Does it Really Mean? JACC Cardiovasc Imaging. 2018 Jan;11(1):127-142. </a:t>
            </a:r>
            <a:r>
              <a:rPr lang="en-US" dirty="0" err="1"/>
              <a:t>doi</a:t>
            </a:r>
            <a:r>
              <a:rPr lang="en-US" dirty="0"/>
              <a:t>: 10.1016/j.jcmg.2017.10.012. PMID: 29301708.</a:t>
            </a:r>
          </a:p>
          <a:p>
            <a:r>
              <a:rPr lang="en-US" dirty="0" err="1"/>
              <a:t>Faggiano</a:t>
            </a:r>
            <a:r>
              <a:rPr lang="en-US" dirty="0"/>
              <a:t> P, </a:t>
            </a:r>
            <a:r>
              <a:rPr lang="en-US" dirty="0" err="1"/>
              <a:t>Dasseni</a:t>
            </a:r>
            <a:r>
              <a:rPr lang="en-US" dirty="0"/>
              <a:t> N, </a:t>
            </a:r>
            <a:r>
              <a:rPr lang="en-US" dirty="0" err="1"/>
              <a:t>Gaibazzi</a:t>
            </a:r>
            <a:r>
              <a:rPr lang="en-US" dirty="0"/>
              <a:t> N, et al. Cardiac calcification as a marker of subclinical atherosclerosis and predictor of cardiovascular events: a review of the evidence. Eur J </a:t>
            </a:r>
            <a:r>
              <a:rPr lang="en-US" dirty="0" err="1"/>
              <a:t>Prev</a:t>
            </a:r>
            <a:r>
              <a:rPr lang="en-US" dirty="0"/>
              <a:t> </a:t>
            </a:r>
            <a:r>
              <a:rPr lang="en-US" dirty="0" err="1"/>
              <a:t>Cardiol</a:t>
            </a:r>
            <a:r>
              <a:rPr lang="en-US" dirty="0"/>
              <a:t> 2019;26:1191–204</a:t>
            </a:r>
          </a:p>
          <a:p>
            <a:r>
              <a:rPr lang="en-US" dirty="0"/>
              <a:t>Head SJ, </a:t>
            </a:r>
            <a:r>
              <a:rPr lang="en-US" dirty="0" err="1"/>
              <a:t>Milojevic</a:t>
            </a:r>
            <a:r>
              <a:rPr lang="en-US" dirty="0"/>
              <a:t> M, Daemen J, et al. Mortality after coronary artery bypass grafting versus percutaneous coronary intervention with stenting for coronary artery disease: a pooled analysis of individual patient data. </a:t>
            </a:r>
            <a:r>
              <a:rPr lang="en-US" i="1" dirty="0"/>
              <a:t>Lancet</a:t>
            </a:r>
            <a:r>
              <a:rPr lang="en-US" dirty="0"/>
              <a:t> 2018;391:939-48.</a:t>
            </a:r>
          </a:p>
          <a:p>
            <a:r>
              <a:rPr lang="en-US" dirty="0"/>
              <a:t>Smith SC Jr, Dove JT, Jacobs AK, Kennedy JW, </a:t>
            </a:r>
            <a:r>
              <a:rPr lang="en-US" dirty="0" err="1"/>
              <a:t>Kereiakes</a:t>
            </a:r>
            <a:r>
              <a:rPr lang="en-US" dirty="0"/>
              <a:t> D, Kern MJ, Kuntz RE, </a:t>
            </a:r>
            <a:r>
              <a:rPr lang="en-US" dirty="0" err="1"/>
              <a:t>Popma</a:t>
            </a:r>
            <a:r>
              <a:rPr lang="en-US" dirty="0"/>
              <a:t> JJ, Schaff HV, Williams DO, Gibbons RJ, Alpert JP, Eagle KA, Faxon DP, </a:t>
            </a:r>
            <a:r>
              <a:rPr lang="en-US" dirty="0" err="1"/>
              <a:t>Fuster</a:t>
            </a:r>
            <a:r>
              <a:rPr lang="en-US" dirty="0"/>
              <a:t> V, Gardner TJ, </a:t>
            </a:r>
            <a:r>
              <a:rPr lang="en-US" dirty="0" err="1"/>
              <a:t>Gregoratos</a:t>
            </a:r>
            <a:r>
              <a:rPr lang="en-US" dirty="0"/>
              <a:t> G, Russell RO, Smith SC Jr; American College of Cardiology/American Heart Association task force on practice guidelines (Committee to revise the 1993 guidelines for percutaneous transluminal coronary angioplasty); Society for Cardiac Angiography and Interventions. ACC/AHA guidelines for percutaneous coronary intervention (revision of the 1993 PTCA guidelines)-executive summary: a report of the American College of Cardiology/American Heart Association task force on practice guidelines (Committee to revise the 1993 guidelines for percutaneous transluminal coronary angioplasty) endorsed by the Society for Cardiac Angiography and Interventions. Circulation. 2001 Jun 19;103(24):3019-41. </a:t>
            </a:r>
            <a:r>
              <a:rPr lang="en-US" dirty="0" err="1"/>
              <a:t>doi</a:t>
            </a:r>
            <a:r>
              <a:rPr lang="en-US" dirty="0"/>
              <a:t>: 10.1161/01.cir.103.24.3019. PMID: 11413094.</a:t>
            </a:r>
          </a:p>
          <a:p>
            <a:r>
              <a:rPr lang="en-US" dirty="0"/>
              <a:t>Krueger M, Cronin P, </a:t>
            </a:r>
            <a:r>
              <a:rPr lang="en-US" dirty="0" err="1"/>
              <a:t>Sayyouh</a:t>
            </a:r>
            <a:r>
              <a:rPr lang="en-US" dirty="0"/>
              <a:t> M, Kelly AM. Significant incidental cardiac disease on thoracic CT: what the general radiologist needs to know. </a:t>
            </a:r>
            <a:r>
              <a:rPr lang="en-US" i="1" dirty="0"/>
              <a:t>Insights Imaging</a:t>
            </a:r>
            <a:r>
              <a:rPr lang="en-US" dirty="0"/>
              <a:t>. 2019;10(1):10. Published 2019 Feb 6. doi:10.1186/s13244-019-0693-y</a:t>
            </a:r>
          </a:p>
          <a:p>
            <a:endParaRPr lang="en-US" dirty="0"/>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[Keywords]</a:t>
            </a:r>
          </a:p>
          <a:p>
            <a:pPr lvl="0"/>
            <a:r>
              <a:rPr lang="en-US" sz="1200" kern="1200" dirty="0">
                <a:solidFill>
                  <a:schemeClr val="tx1"/>
                </a:solidFill>
                <a:effectLst/>
                <a:latin typeface="+mn-lt"/>
                <a:ea typeface="+mn-ea"/>
                <a:cs typeface="+mn-cs"/>
              </a:rPr>
              <a:t>TITLE: </a:t>
            </a:r>
            <a:r>
              <a:rPr lang="en-US" dirty="0"/>
              <a:t>LINKS AND REFERENCES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Reference Structure:</a:t>
            </a:r>
          </a:p>
          <a:p>
            <a:pPr lvl="0"/>
            <a:r>
              <a:rPr lang="en-US" sz="1200" kern="1200" dirty="0">
                <a:solidFill>
                  <a:schemeClr val="tx1"/>
                </a:solidFill>
                <a:effectLst/>
                <a:latin typeface="+mn-lt"/>
                <a:ea typeface="+mn-ea"/>
                <a:cs typeface="+mn-cs"/>
              </a:rPr>
              <a:t>Images: n/a</a:t>
            </a:r>
          </a:p>
          <a:p>
            <a:pPr lvl="0"/>
            <a:r>
              <a:rPr lang="en-US" sz="1200" kern="1200" dirty="0">
                <a:solidFill>
                  <a:schemeClr val="tx1"/>
                </a:solidFill>
                <a:effectLst/>
                <a:latin typeface="+mn-lt"/>
                <a:ea typeface="+mn-ea"/>
                <a:cs typeface="+mn-cs"/>
              </a:rPr>
              <a:t>Finding(s): n/a</a:t>
            </a:r>
          </a:p>
          <a:p>
            <a:pPr lvl="0"/>
            <a:r>
              <a:rPr lang="en-US" sz="1200" kern="1200" dirty="0">
                <a:solidFill>
                  <a:schemeClr val="tx1"/>
                </a:solidFill>
                <a:effectLst/>
                <a:latin typeface="+mn-lt"/>
                <a:ea typeface="+mn-ea"/>
                <a:cs typeface="+mn-cs"/>
              </a:rPr>
              <a:t>Disease or Diagnosis: </a:t>
            </a:r>
          </a:p>
          <a:p>
            <a:pPr lvl="0"/>
            <a:r>
              <a:rPr lang="en-US" sz="1200" kern="1200" dirty="0">
                <a:solidFill>
                  <a:schemeClr val="tx1"/>
                </a:solidFill>
                <a:effectLst/>
                <a:latin typeface="+mn-lt"/>
                <a:ea typeface="+mn-ea"/>
                <a:cs typeface="+mn-cs"/>
              </a:rPr>
              <a:t>Complications: n/a</a:t>
            </a:r>
          </a:p>
          <a:p>
            <a:pPr lvl="0"/>
            <a:r>
              <a:rPr lang="en-US" sz="1200" kern="1200" dirty="0">
                <a:solidFill>
                  <a:schemeClr val="tx1"/>
                </a:solidFill>
                <a:effectLst/>
                <a:latin typeface="+mn-lt"/>
                <a:ea typeface="+mn-ea"/>
                <a:cs typeface="+mn-cs"/>
              </a:rPr>
              <a:t>Path: n/a</a:t>
            </a:r>
          </a:p>
          <a:p>
            <a:pPr lvl="0"/>
            <a:r>
              <a:rPr lang="en-US" sz="1200" kern="1200" dirty="0">
                <a:solidFill>
                  <a:schemeClr val="tx1"/>
                </a:solidFill>
                <a:effectLst/>
                <a:latin typeface="+mn-lt"/>
                <a:ea typeface="+mn-ea"/>
                <a:cs typeface="+mn-cs"/>
              </a:rPr>
              <a:t>Modality and Sequence: </a:t>
            </a:r>
          </a:p>
          <a:p>
            <a:pPr lvl="0"/>
            <a:r>
              <a:rPr lang="en-US" sz="1200" kern="1200" dirty="0">
                <a:solidFill>
                  <a:schemeClr val="tx1"/>
                </a:solidFill>
                <a:effectLst/>
                <a:latin typeface="+mn-lt"/>
                <a:ea typeface="+mn-ea"/>
                <a:cs typeface="+mn-cs"/>
              </a:rPr>
              <a:t>Acknowledgements: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Modifiers:</a:t>
            </a:r>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2640ED50-C045-491E-8FBA-C9A314124B8D}" type="slidenum">
              <a:rPr lang="en-US" smtClean="0"/>
              <a:t>19</a:t>
            </a:fld>
            <a:endParaRPr lang="en-US"/>
          </a:p>
        </p:txBody>
      </p:sp>
    </p:spTree>
    <p:extLst>
      <p:ext uri="{BB962C8B-B14F-4D97-AF65-F5344CB8AC3E}">
        <p14:creationId xmlns:p14="http://schemas.microsoft.com/office/powerpoint/2010/main" val="414290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[Caption]</a:t>
            </a:r>
          </a:p>
          <a:p>
            <a:pPr marL="0" indent="0">
              <a:buNone/>
            </a:pPr>
            <a:r>
              <a:rPr lang="en-US" dirty="0"/>
              <a:t>78-year-old female with known history of well-controlled diabetes, hypertension, hyperlipidemia, 30-pack year smoking history (quit 1986), and obesity (class 2) presents for scheduled CT chest without contrast for follow-up of an asymptomatic 3mm nodule at the right lung apex seen on CT C-spine. </a:t>
            </a:r>
          </a:p>
          <a:p>
            <a:endParaRPr lang="en-US" sz="1200" b="0" i="0" kern="1200" dirty="0">
              <a:solidFill>
                <a:schemeClr val="tx1"/>
              </a:solidFill>
              <a:effectLst/>
              <a:latin typeface="+mn-lt"/>
              <a:ea typeface="+mn-ea"/>
              <a:cs typeface="+mn-cs"/>
            </a:endParaRPr>
          </a:p>
          <a:p>
            <a:pPr lvl="0"/>
            <a:r>
              <a:rPr lang="en-US" sz="1200" b="1" i="0" kern="1200" dirty="0">
                <a:solidFill>
                  <a:schemeClr val="tx1"/>
                </a:solidFill>
                <a:effectLst/>
                <a:latin typeface="+mn-lt"/>
                <a:ea typeface="+mn-ea"/>
                <a:cs typeface="+mn-cs"/>
              </a:rPr>
              <a:t>[Keywords]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TITLE for CASE HISTORY: CASE HISTORY</a:t>
            </a:r>
          </a:p>
          <a:p>
            <a:pPr lvl="0"/>
            <a:r>
              <a:rPr lang="en-US" sz="1200" kern="1200" dirty="0">
                <a:solidFill>
                  <a:schemeClr val="tx1"/>
                </a:solidFill>
                <a:effectLst/>
                <a:latin typeface="+mn-lt"/>
                <a:ea typeface="+mn-ea"/>
                <a:cs typeface="+mn-cs"/>
              </a:rPr>
              <a:t>Disease or Diagnosis: Left Main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Complications:</a:t>
            </a:r>
          </a:p>
          <a:p>
            <a:endParaRPr lang="en-US" dirty="0"/>
          </a:p>
        </p:txBody>
      </p:sp>
      <p:sp>
        <p:nvSpPr>
          <p:cNvPr id="4" name="Slide Number Placeholder 3"/>
          <p:cNvSpPr>
            <a:spLocks noGrp="1"/>
          </p:cNvSpPr>
          <p:nvPr>
            <p:ph type="sldNum" sz="quarter" idx="5"/>
          </p:nvPr>
        </p:nvSpPr>
        <p:spPr/>
        <p:txBody>
          <a:bodyPr/>
          <a:lstStyle/>
          <a:p>
            <a:fld id="{2640ED50-C045-491E-8FBA-C9A314124B8D}" type="slidenum">
              <a:rPr lang="en-US" smtClean="0"/>
              <a:t>2</a:t>
            </a:fld>
            <a:endParaRPr lang="en-US"/>
          </a:p>
        </p:txBody>
      </p:sp>
    </p:spTree>
    <p:extLst>
      <p:ext uri="{BB962C8B-B14F-4D97-AF65-F5344CB8AC3E}">
        <p14:creationId xmlns:p14="http://schemas.microsoft.com/office/powerpoint/2010/main" val="205174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WW Left Main Disease 001c, WW Left Main Disease 001d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[Caption]</a:t>
            </a:r>
          </a:p>
          <a:p>
            <a:pPr marL="0" lvl="2">
              <a:spcAft>
                <a:spcPts val="600"/>
              </a:spcAft>
            </a:pPr>
            <a:r>
              <a:rPr lang="en-US" sz="2000" dirty="0"/>
              <a:t>CT chest without contrast also showed significant calcifications of the left main coronary artery (</a:t>
            </a:r>
            <a:r>
              <a:rPr lang="en-US" sz="2000" dirty="0">
                <a:solidFill>
                  <a:srgbClr val="FF0000"/>
                </a:solidFill>
              </a:rPr>
              <a:t>red arrow</a:t>
            </a:r>
            <a:r>
              <a:rPr lang="en-US" sz="2000" dirty="0"/>
              <a:t>), proximal left anterior descending artery (</a:t>
            </a:r>
            <a:r>
              <a:rPr lang="en-US" sz="2000" dirty="0">
                <a:solidFill>
                  <a:schemeClr val="accent1"/>
                </a:solidFill>
              </a:rPr>
              <a:t>blue arrow</a:t>
            </a:r>
            <a:r>
              <a:rPr lang="en-US" sz="2000" dirty="0"/>
              <a:t>), left circumflex artery (</a:t>
            </a:r>
            <a:r>
              <a:rPr lang="en-US" sz="2000" dirty="0">
                <a:solidFill>
                  <a:schemeClr val="accent6"/>
                </a:solidFill>
              </a:rPr>
              <a:t>green arrow</a:t>
            </a:r>
            <a:r>
              <a:rPr lang="en-US" sz="2000" dirty="0"/>
              <a:t>), and right coronary artery (</a:t>
            </a:r>
            <a:r>
              <a:rPr lang="en-US" sz="2000" dirty="0">
                <a:solidFill>
                  <a:srgbClr val="A130A0"/>
                </a:solidFill>
              </a:rPr>
              <a:t>purple arrow</a:t>
            </a:r>
            <a:r>
              <a:rPr lang="en-US" sz="2000" dirty="0"/>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[Keywords]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CT Chest Without Contrast</a:t>
            </a:r>
          </a:p>
          <a:p>
            <a:r>
              <a:rPr lang="en-US" sz="1200" b="0" i="0" kern="1200" dirty="0">
                <a:solidFill>
                  <a:schemeClr val="tx1"/>
                </a:solidFill>
                <a:effectLst/>
                <a:latin typeface="+mn-lt"/>
                <a:ea typeface="+mn-ea"/>
                <a:cs typeface="+mn-cs"/>
              </a:rPr>
              <a:t>Reference Structure: left main coronary artery, proximal left anterior descending artery, left circumflex artery, right main coronary artery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 WW Left Main Disease 001c, WW Left Main Disease 001d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Findings: significant calcifications of several coronary arteries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Disease or Diagnosis: </a:t>
            </a:r>
            <a:r>
              <a:rPr lang="en-US" sz="1200" b="0" i="0" kern="1200" dirty="0">
                <a:solidFill>
                  <a:schemeClr val="tx1"/>
                </a:solidFill>
                <a:effectLst/>
                <a:latin typeface="+mn-lt"/>
                <a:ea typeface="+mn-ea"/>
                <a:cs typeface="+mn-cs"/>
              </a:rPr>
              <a:t>multi-vessel coronary artery disease</a:t>
            </a:r>
          </a:p>
          <a:p>
            <a:pPr lvl="0"/>
            <a:r>
              <a:rPr lang="en-US" sz="1200" kern="1200" dirty="0">
                <a:solidFill>
                  <a:schemeClr val="tx1"/>
                </a:solidFill>
                <a:effectLst/>
                <a:latin typeface="+mn-lt"/>
                <a:ea typeface="+mn-ea"/>
                <a:cs typeface="+mn-cs"/>
              </a:rPr>
              <a:t>Complications: acute coronary syndrome, death</a:t>
            </a:r>
          </a:p>
          <a:p>
            <a:r>
              <a:rPr lang="en-US" sz="1200" b="0" i="0" kern="1200" dirty="0">
                <a:solidFill>
                  <a:schemeClr val="tx1"/>
                </a:solidFill>
                <a:effectLst/>
                <a:latin typeface="+mn-lt"/>
                <a:ea typeface="+mn-ea"/>
                <a:cs typeface="+mn-cs"/>
              </a:rPr>
              <a:t>Final Diagnosis Path:</a:t>
            </a:r>
          </a:p>
          <a:p>
            <a:r>
              <a:rPr lang="en-US" sz="1200" b="0" i="0" kern="1200" dirty="0">
                <a:solidFill>
                  <a:schemeClr val="tx1"/>
                </a:solidFill>
                <a:effectLst/>
                <a:latin typeface="+mn-lt"/>
                <a:ea typeface="+mn-ea"/>
                <a:cs typeface="+mn-cs"/>
              </a:rPr>
              <a:t>Modality and Sequence: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CT Chest Without Contrast, axial</a:t>
            </a:r>
          </a:p>
          <a:p>
            <a:r>
              <a:rPr lang="en-US" sz="1200" b="0" i="0" kern="1200" dirty="0">
                <a:solidFill>
                  <a:schemeClr val="tx1"/>
                </a:solidFill>
                <a:effectLst/>
                <a:latin typeface="+mn-lt"/>
                <a:ea typeface="+mn-ea"/>
                <a:cs typeface="+mn-cs"/>
              </a:rPr>
              <a:t>Author-Editor: Wanda Wu </a:t>
            </a:r>
            <a:r>
              <a:rPr lang="en-US" sz="1200" b="0" i="0" kern="1200" baseline="0" dirty="0">
                <a:solidFill>
                  <a:schemeClr val="tx1"/>
                </a:solidFill>
                <a:effectLst/>
                <a:latin typeface="+mn-lt"/>
                <a:ea typeface="+mn-ea"/>
                <a:cs typeface="+mn-cs"/>
              </a:rPr>
              <a:t>MS4, Ashley Davidoff MD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Acknowledgements:</a:t>
            </a:r>
          </a:p>
          <a:p>
            <a:r>
              <a:rPr lang="en-US" sz="1200" b="0" i="0" kern="1200" dirty="0">
                <a:solidFill>
                  <a:schemeClr val="tx1"/>
                </a:solidFill>
                <a:effectLst/>
                <a:latin typeface="+mn-lt"/>
                <a:ea typeface="+mn-ea"/>
                <a:cs typeface="+mn-cs"/>
              </a:rPr>
              <a:t>Modifiers: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640ED50-C045-491E-8FBA-C9A314124B8D}" type="slidenum">
              <a:rPr lang="en-US" smtClean="0"/>
              <a:t>3</a:t>
            </a:fld>
            <a:endParaRPr lang="en-US"/>
          </a:p>
        </p:txBody>
      </p:sp>
    </p:spTree>
    <p:extLst>
      <p:ext uri="{BB962C8B-B14F-4D97-AF65-F5344CB8AC3E}">
        <p14:creationId xmlns:p14="http://schemas.microsoft.com/office/powerpoint/2010/main" val="367427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WW Left Main Disease 001e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[Caption]</a:t>
            </a:r>
          </a:p>
          <a:p>
            <a:pPr marL="0" lvl="2">
              <a:spcAft>
                <a:spcPts val="600"/>
              </a:spcAft>
            </a:pPr>
            <a:r>
              <a:rPr lang="en-US" sz="2000" dirty="0"/>
              <a:t>In addition, CT chest in the axial projection at the level of the left inferior pulmonary vein showed moderate calcifications of the aortic valve (</a:t>
            </a:r>
            <a:r>
              <a:rPr lang="en-US" sz="2000" dirty="0">
                <a:solidFill>
                  <a:srgbClr val="FF0000"/>
                </a:solidFill>
              </a:rPr>
              <a:t>red arrow</a:t>
            </a:r>
            <a:r>
              <a:rPr lang="en-US" sz="2000" dirty="0"/>
              <a:t>), indicating likely moderately severe aortic valve stenosis.</a:t>
            </a:r>
          </a:p>
          <a:p>
            <a:pPr marL="0" lvl="2">
              <a:spcAft>
                <a:spcPts val="600"/>
              </a:spcAft>
            </a:pPr>
            <a:endParaRPr lang="en-US" sz="2000" dirty="0"/>
          </a:p>
          <a:p>
            <a:r>
              <a:rPr lang="en-US" sz="1200" b="1" i="0" kern="1200" dirty="0">
                <a:solidFill>
                  <a:schemeClr val="tx1"/>
                </a:solidFill>
                <a:effectLst/>
                <a:latin typeface="+mn-lt"/>
                <a:ea typeface="+mn-ea"/>
                <a:cs typeface="+mn-cs"/>
              </a:rPr>
              <a:t>[Keywords]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CT Chest Without Contrast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Reference Structure: aortic valve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 WW Left Main Disease 001e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Findings: moderate calcifications of the aortic valve</a:t>
            </a:r>
          </a:p>
          <a:p>
            <a:pPr lvl="0"/>
            <a:r>
              <a:rPr lang="en-US" sz="1200" kern="1200" dirty="0">
                <a:solidFill>
                  <a:schemeClr val="tx1"/>
                </a:solidFill>
                <a:effectLst/>
                <a:latin typeface="+mn-lt"/>
                <a:ea typeface="+mn-ea"/>
                <a:cs typeface="+mn-cs"/>
              </a:rPr>
              <a:t>Disease or Diagnosis: likely moderately severe aortic valve stenosis</a:t>
            </a:r>
          </a:p>
          <a:p>
            <a:pPr lvl="0"/>
            <a:r>
              <a:rPr lang="en-US" sz="1200" kern="1200" dirty="0">
                <a:solidFill>
                  <a:schemeClr val="tx1"/>
                </a:solidFill>
                <a:effectLst/>
                <a:latin typeface="+mn-lt"/>
                <a:ea typeface="+mn-ea"/>
                <a:cs typeface="+mn-cs"/>
              </a:rPr>
              <a:t>Complications: cardiomyopathy, heart failure</a:t>
            </a:r>
          </a:p>
          <a:p>
            <a:r>
              <a:rPr lang="en-US" sz="1200" b="0" i="0" kern="1200" dirty="0">
                <a:solidFill>
                  <a:schemeClr val="tx1"/>
                </a:solidFill>
                <a:effectLst/>
                <a:latin typeface="+mn-lt"/>
                <a:ea typeface="+mn-ea"/>
                <a:cs typeface="+mn-cs"/>
              </a:rPr>
              <a:t>Final Diagnosis Path: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Modality and Sequence: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CT Chest Without Contrast, axial</a:t>
            </a: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Author-Editor: Wanda Wu </a:t>
            </a:r>
            <a:r>
              <a:rPr lang="en-US" sz="1200" b="0" i="0" kern="1200" baseline="0" dirty="0">
                <a:solidFill>
                  <a:schemeClr val="tx1"/>
                </a:solidFill>
                <a:effectLst/>
                <a:latin typeface="+mn-lt"/>
                <a:ea typeface="+mn-ea"/>
                <a:cs typeface="+mn-cs"/>
              </a:rPr>
              <a:t>MS4, Ashley Davidoff MD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Acknowledgements:</a:t>
            </a:r>
          </a:p>
          <a:p>
            <a:r>
              <a:rPr lang="en-US" sz="1200" b="0" i="0" kern="1200" dirty="0">
                <a:solidFill>
                  <a:schemeClr val="tx1"/>
                </a:solidFill>
                <a:effectLst/>
                <a:latin typeface="+mn-lt"/>
                <a:ea typeface="+mn-ea"/>
                <a:cs typeface="+mn-cs"/>
              </a:rPr>
              <a:t>Modifiers: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640ED50-C045-491E-8FBA-C9A314124B8D}" type="slidenum">
              <a:rPr lang="en-US" smtClean="0"/>
              <a:t>4</a:t>
            </a:fld>
            <a:endParaRPr lang="en-US"/>
          </a:p>
        </p:txBody>
      </p:sp>
    </p:spTree>
    <p:extLst>
      <p:ext uri="{BB962C8B-B14F-4D97-AF65-F5344CB8AC3E}">
        <p14:creationId xmlns:p14="http://schemas.microsoft.com/office/powerpoint/2010/main" val="145725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WW Left Main Disease 001a, WW Left Main Disease 001b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[Caption]</a:t>
            </a:r>
          </a:p>
          <a:p>
            <a:pPr marL="0" lvl="2">
              <a:spcAft>
                <a:spcPts val="600"/>
              </a:spcAft>
            </a:pPr>
            <a:r>
              <a:rPr lang="en-US" sz="2000" dirty="0"/>
              <a:t>CT chest without contrast in the axial projections revealed an unchanged 3mm nodule in the right lung apex (</a:t>
            </a:r>
            <a:r>
              <a:rPr lang="en-US" sz="2000" dirty="0">
                <a:solidFill>
                  <a:srgbClr val="FF0000"/>
                </a:solidFill>
              </a:rPr>
              <a:t>red arrow</a:t>
            </a:r>
            <a:r>
              <a:rPr lang="en-US" sz="2000" dirty="0"/>
              <a:t>), and several additional smaller nodules including a 2.2mm subpleural nodule in the right upper lobe posteriorly (</a:t>
            </a:r>
            <a:r>
              <a:rPr lang="en-US" sz="2000" dirty="0">
                <a:solidFill>
                  <a:srgbClr val="0070C0"/>
                </a:solidFill>
              </a:rPr>
              <a:t>blue arrow</a:t>
            </a:r>
            <a:r>
              <a:rPr lang="en-US" sz="2000" dirty="0"/>
              <a:t>).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[Keywords]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CT Chest Without Contrast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Reference Structure: lung nodules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 WW Left Main Disease 001a, WW Left Main Disease 001b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Findings: unchanged lung nodule, several additional lung nodules</a:t>
            </a:r>
          </a:p>
          <a:p>
            <a:pPr lvl="0"/>
            <a:r>
              <a:rPr lang="en-US" sz="1200" kern="1200" dirty="0">
                <a:solidFill>
                  <a:schemeClr val="tx1"/>
                </a:solidFill>
                <a:effectLst/>
                <a:latin typeface="+mn-lt"/>
                <a:ea typeface="+mn-ea"/>
                <a:cs typeface="+mn-cs"/>
              </a:rPr>
              <a:t>Disease or Diagnosis: lung nodules</a:t>
            </a:r>
          </a:p>
          <a:p>
            <a:pPr lvl="0"/>
            <a:r>
              <a:rPr lang="en-US" sz="1200" kern="1200" dirty="0">
                <a:solidFill>
                  <a:schemeClr val="tx1"/>
                </a:solidFill>
                <a:effectLst/>
                <a:latin typeface="+mn-lt"/>
                <a:ea typeface="+mn-ea"/>
                <a:cs typeface="+mn-cs"/>
              </a:rPr>
              <a:t>Complications: often asymptomatic</a:t>
            </a:r>
          </a:p>
          <a:p>
            <a:r>
              <a:rPr lang="en-US" sz="1200" b="0" i="0" kern="1200" dirty="0">
                <a:solidFill>
                  <a:schemeClr val="tx1"/>
                </a:solidFill>
                <a:effectLst/>
                <a:latin typeface="+mn-lt"/>
                <a:ea typeface="+mn-ea"/>
                <a:cs typeface="+mn-cs"/>
              </a:rPr>
              <a:t>Final Diagnosis Path:</a:t>
            </a:r>
          </a:p>
          <a:p>
            <a:r>
              <a:rPr lang="en-US" sz="1200" b="0" i="0" kern="1200" dirty="0">
                <a:solidFill>
                  <a:schemeClr val="tx1"/>
                </a:solidFill>
                <a:effectLst/>
                <a:latin typeface="+mn-lt"/>
                <a:ea typeface="+mn-ea"/>
                <a:cs typeface="+mn-cs"/>
              </a:rPr>
              <a:t>Modality and Sequence: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CT Chest Without Contrast, axial</a:t>
            </a:r>
          </a:p>
          <a:p>
            <a:r>
              <a:rPr lang="en-US" sz="1200" b="0" i="0" kern="1200" dirty="0">
                <a:solidFill>
                  <a:schemeClr val="tx1"/>
                </a:solidFill>
                <a:effectLst/>
                <a:latin typeface="+mn-lt"/>
                <a:ea typeface="+mn-ea"/>
                <a:cs typeface="+mn-cs"/>
              </a:rPr>
              <a:t>Author-Editor: Wanda Wu </a:t>
            </a:r>
            <a:r>
              <a:rPr lang="en-US" sz="1200" b="0" i="0" kern="1200" baseline="0" dirty="0">
                <a:solidFill>
                  <a:schemeClr val="tx1"/>
                </a:solidFill>
                <a:effectLst/>
                <a:latin typeface="+mn-lt"/>
                <a:ea typeface="+mn-ea"/>
                <a:cs typeface="+mn-cs"/>
              </a:rPr>
              <a:t>MS4, Ashley Davidoff MD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Acknowledgements:</a:t>
            </a:r>
          </a:p>
          <a:p>
            <a:r>
              <a:rPr lang="en-US" sz="1200" b="0" i="0" kern="1200" dirty="0">
                <a:solidFill>
                  <a:schemeClr val="tx1"/>
                </a:solidFill>
                <a:effectLst/>
                <a:latin typeface="+mn-lt"/>
                <a:ea typeface="+mn-ea"/>
                <a:cs typeface="+mn-cs"/>
              </a:rPr>
              <a:t>Modifiers: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640ED50-C045-491E-8FBA-C9A314124B8D}" type="slidenum">
              <a:rPr lang="en-US" smtClean="0"/>
              <a:t>5</a:t>
            </a:fld>
            <a:endParaRPr lang="en-US"/>
          </a:p>
        </p:txBody>
      </p:sp>
    </p:spTree>
    <p:extLst>
      <p:ext uri="{BB962C8B-B14F-4D97-AF65-F5344CB8AC3E}">
        <p14:creationId xmlns:p14="http://schemas.microsoft.com/office/powerpoint/2010/main" val="147404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[Caption]</a:t>
            </a:r>
          </a:p>
          <a:p>
            <a:r>
              <a:rPr lang="en-US" sz="2400" dirty="0"/>
              <a:t>Given moderate calcifications of the aortic valve, and significant multi-vessel coronary artery calcifications, a referral to cardiology was placed.</a:t>
            </a:r>
          </a:p>
          <a:p>
            <a:r>
              <a:rPr lang="en-US" sz="2400" dirty="0"/>
              <a:t>Due to the presence of several cardiovascular risk factors, new onset fatigue and dyspnea on exertion, and imaging evidence of coronary and valvular calcifications on CT, the cardiology team determined that the patient may have extensive coronary artery disease and/or symptomatic aortic valve stenosis.</a:t>
            </a:r>
          </a:p>
          <a:p>
            <a:r>
              <a:rPr lang="en-US" sz="2400" dirty="0"/>
              <a:t>Therefore, the cardiology team recommended an echo and cardiac catheterization to further characterize valvular function and coronary calcifications, respectively.</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[Keywords]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Cardiology Referral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Reference Structure: coronary arteries, aortic valve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Disease or Diagnosis: multi-vessel coronary artery disease, aortic valve stenosis</a:t>
            </a:r>
          </a:p>
          <a:p>
            <a:pPr lvl="0"/>
            <a:r>
              <a:rPr lang="en-US" sz="1200" kern="1200" dirty="0">
                <a:solidFill>
                  <a:schemeClr val="tx1"/>
                </a:solidFill>
                <a:effectLst/>
                <a:latin typeface="+mn-lt"/>
                <a:ea typeface="+mn-ea"/>
                <a:cs typeface="+mn-cs"/>
              </a:rPr>
              <a:t>Complications: </a:t>
            </a:r>
          </a:p>
          <a:p>
            <a:pPr lvl="0"/>
            <a:r>
              <a:rPr lang="en-US" sz="1200" b="0" i="0" kern="1200" dirty="0">
                <a:solidFill>
                  <a:schemeClr val="tx1"/>
                </a:solidFill>
                <a:effectLst/>
                <a:latin typeface="+mn-lt"/>
                <a:ea typeface="+mn-ea"/>
                <a:cs typeface="+mn-cs"/>
              </a:rPr>
              <a:t>Final Diagnosis Path:</a:t>
            </a:r>
          </a:p>
          <a:p>
            <a:pPr lvl="0"/>
            <a:r>
              <a:rPr lang="en-US" sz="1200" b="0" i="0" kern="1200" dirty="0">
                <a:solidFill>
                  <a:schemeClr val="tx1"/>
                </a:solidFill>
                <a:effectLst/>
                <a:latin typeface="+mn-lt"/>
                <a:ea typeface="+mn-ea"/>
                <a:cs typeface="+mn-cs"/>
              </a:rPr>
              <a:t>Modality and Sequence:</a:t>
            </a:r>
            <a:endParaRPr lang="en-US" sz="1200" b="0" i="0" kern="1200" baseline="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Author-Editor: Wanda Wu </a:t>
            </a:r>
            <a:r>
              <a:rPr lang="en-US" sz="1200" b="0" i="0" kern="1200" baseline="0" dirty="0">
                <a:solidFill>
                  <a:schemeClr val="tx1"/>
                </a:solidFill>
                <a:effectLst/>
                <a:latin typeface="+mn-lt"/>
                <a:ea typeface="+mn-ea"/>
                <a:cs typeface="+mn-cs"/>
              </a:rPr>
              <a:t>MS4, Ashley Davidoff MD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Acknowledgements:</a:t>
            </a:r>
          </a:p>
          <a:p>
            <a:r>
              <a:rPr lang="en-US" sz="1200" b="0" i="0" kern="1200" dirty="0">
                <a:solidFill>
                  <a:schemeClr val="tx1"/>
                </a:solidFill>
                <a:effectLst/>
                <a:latin typeface="+mn-lt"/>
                <a:ea typeface="+mn-ea"/>
                <a:cs typeface="+mn-cs"/>
              </a:rPr>
              <a:t>Modifiers: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40ED50-C045-491E-8FBA-C9A314124B8D}" type="slidenum">
              <a:rPr lang="en-US" smtClean="0"/>
              <a:t>6</a:t>
            </a:fld>
            <a:endParaRPr lang="en-US"/>
          </a:p>
        </p:txBody>
      </p:sp>
    </p:spTree>
    <p:extLst>
      <p:ext uri="{BB962C8B-B14F-4D97-AF65-F5344CB8AC3E}">
        <p14:creationId xmlns:p14="http://schemas.microsoft.com/office/powerpoint/2010/main" val="251579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WW Left Main Disease 001f</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[Caption]</a:t>
            </a:r>
          </a:p>
          <a:p>
            <a:pPr marL="0" lvl="2">
              <a:spcAft>
                <a:spcPts val="600"/>
              </a:spcAft>
            </a:pPr>
            <a:r>
              <a:rPr lang="en-US" sz="2000" dirty="0"/>
              <a:t>Transthoracic echocardiogram in the parasternal short axis view revealed densely calcified aortic valve leaflets with an estimated aortic valve area of 1.1 cm</a:t>
            </a:r>
            <a:r>
              <a:rPr lang="en-US" sz="2000" baseline="30000" dirty="0"/>
              <a:t>2</a:t>
            </a:r>
            <a:r>
              <a:rPr lang="en-US" sz="2000" dirty="0"/>
              <a:t> and peak velocity across valve of 3.3 m/s, findings consistent with moderate aortic valve stenosis.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[Keywords]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a:t>
            </a:r>
            <a:r>
              <a:rPr lang="en-US" dirty="0"/>
              <a:t>Transthoracic Echocardiogram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Reference Structure: aortic valve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 WW Left Main Disease 001f</a:t>
            </a: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Findings: calcified aortic valve leaflets, decreased aortic valve area</a:t>
            </a:r>
          </a:p>
          <a:p>
            <a:pPr lvl="0"/>
            <a:r>
              <a:rPr lang="en-US" sz="1200" kern="1200" dirty="0">
                <a:solidFill>
                  <a:schemeClr val="tx1"/>
                </a:solidFill>
                <a:effectLst/>
                <a:latin typeface="+mn-lt"/>
                <a:ea typeface="+mn-ea"/>
                <a:cs typeface="+mn-cs"/>
              </a:rPr>
              <a:t>Disease or Diagnosis: moderate aortic valve stenosis</a:t>
            </a:r>
          </a:p>
          <a:p>
            <a:pPr lvl="0"/>
            <a:r>
              <a:rPr lang="en-US" sz="1200" kern="1200" dirty="0">
                <a:solidFill>
                  <a:schemeClr val="tx1"/>
                </a:solidFill>
                <a:effectLst/>
                <a:latin typeface="+mn-lt"/>
                <a:ea typeface="+mn-ea"/>
                <a:cs typeface="+mn-cs"/>
              </a:rPr>
              <a:t>Complications: cardiomyopathy, heart failure, arrhythmias</a:t>
            </a:r>
          </a:p>
          <a:p>
            <a:r>
              <a:rPr lang="en-US" sz="1200" b="0" i="0" kern="1200" dirty="0">
                <a:solidFill>
                  <a:schemeClr val="tx1"/>
                </a:solidFill>
                <a:effectLst/>
                <a:latin typeface="+mn-lt"/>
                <a:ea typeface="+mn-ea"/>
                <a:cs typeface="+mn-cs"/>
              </a:rPr>
              <a:t>Final Diagnosis Path:</a:t>
            </a:r>
          </a:p>
          <a:p>
            <a:r>
              <a:rPr lang="en-US" sz="1200" b="0" i="0" kern="1200" dirty="0">
                <a:solidFill>
                  <a:schemeClr val="tx1"/>
                </a:solidFill>
                <a:effectLst/>
                <a:latin typeface="+mn-lt"/>
                <a:ea typeface="+mn-ea"/>
                <a:cs typeface="+mn-cs"/>
              </a:rPr>
              <a:t>Modality and Sequence:</a:t>
            </a:r>
            <a:r>
              <a:rPr lang="en-US" sz="1200" b="0" i="0" kern="1200" baseline="0" dirty="0">
                <a:solidFill>
                  <a:schemeClr val="tx1"/>
                </a:solidFill>
                <a:effectLst/>
                <a:latin typeface="+mn-lt"/>
                <a:ea typeface="+mn-ea"/>
                <a:cs typeface="+mn-cs"/>
              </a:rPr>
              <a:t> t</a:t>
            </a:r>
            <a:r>
              <a:rPr lang="en-US" dirty="0"/>
              <a:t>ransthoracic echocardiogram, parasternal short axis view</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Author-Editor: Wanda Wu </a:t>
            </a:r>
            <a:r>
              <a:rPr lang="en-US" sz="1200" b="0" i="0" kern="1200" baseline="0" dirty="0">
                <a:solidFill>
                  <a:schemeClr val="tx1"/>
                </a:solidFill>
                <a:effectLst/>
                <a:latin typeface="+mn-lt"/>
                <a:ea typeface="+mn-ea"/>
                <a:cs typeface="+mn-cs"/>
              </a:rPr>
              <a:t>MS4, Ashley Davidoff MD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Acknowledgements:</a:t>
            </a:r>
          </a:p>
          <a:p>
            <a:r>
              <a:rPr lang="en-US" sz="1200" b="0" i="0" kern="1200" dirty="0">
                <a:solidFill>
                  <a:schemeClr val="tx1"/>
                </a:solidFill>
                <a:effectLst/>
                <a:latin typeface="+mn-lt"/>
                <a:ea typeface="+mn-ea"/>
                <a:cs typeface="+mn-cs"/>
              </a:rPr>
              <a:t>Modifiers: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640ED50-C045-491E-8FBA-C9A314124B8D}" type="slidenum">
              <a:rPr lang="en-US" smtClean="0"/>
              <a:t>7</a:t>
            </a:fld>
            <a:endParaRPr lang="en-US"/>
          </a:p>
        </p:txBody>
      </p:sp>
    </p:spTree>
    <p:extLst>
      <p:ext uri="{BB962C8B-B14F-4D97-AF65-F5344CB8AC3E}">
        <p14:creationId xmlns:p14="http://schemas.microsoft.com/office/powerpoint/2010/main" val="9363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WW Left Main Disease 001g, WW Left Main Disease 001h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[Caption]</a:t>
            </a:r>
          </a:p>
          <a:p>
            <a:pPr marL="0" lvl="2">
              <a:spcAft>
                <a:spcPts val="600"/>
              </a:spcAft>
            </a:pPr>
            <a:r>
              <a:rPr lang="en-US" sz="2000" dirty="0"/>
              <a:t>Cardiac catheterization in the left anterior oblique-cranial view showed 70% calcified eccentric nodule stenosis of proximal left main coronary artery (</a:t>
            </a:r>
            <a:r>
              <a:rPr lang="en-US" sz="2000" dirty="0">
                <a:solidFill>
                  <a:srgbClr val="FF0000"/>
                </a:solidFill>
              </a:rPr>
              <a:t>red arrow</a:t>
            </a:r>
            <a:r>
              <a:rPr lang="en-US" sz="2000" dirty="0"/>
              <a:t>), and the right anterior oblique-caudal view showed 80% stenosis of the mid left circumflex artery (</a:t>
            </a:r>
            <a:r>
              <a:rPr lang="en-US" sz="2000" dirty="0">
                <a:solidFill>
                  <a:schemeClr val="accent5"/>
                </a:solidFill>
              </a:rPr>
              <a:t>blue arrows</a:t>
            </a:r>
            <a:r>
              <a:rPr lang="en-US" sz="2000" dirty="0"/>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[Keywords]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Cardiac Catheterization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Reference Structure: left main coronary artery, left circumflex artery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 WW Left Main Disease 001g, WW Left Main Disease 001h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Findings: significant stenosis of left main and left circumflex arteries</a:t>
            </a:r>
          </a:p>
          <a:p>
            <a:pPr lvl="0"/>
            <a:r>
              <a:rPr lang="en-US" sz="1200" kern="1200" dirty="0">
                <a:solidFill>
                  <a:schemeClr val="tx1"/>
                </a:solidFill>
                <a:effectLst/>
                <a:latin typeface="+mn-lt"/>
                <a:ea typeface="+mn-ea"/>
                <a:cs typeface="+mn-cs"/>
              </a:rPr>
              <a:t>Disease or Diagnosis: left main disease, left-sided coronary artery disease</a:t>
            </a:r>
          </a:p>
          <a:p>
            <a:pPr lvl="0"/>
            <a:r>
              <a:rPr lang="en-US" sz="1200" kern="1200" dirty="0">
                <a:solidFill>
                  <a:schemeClr val="tx1"/>
                </a:solidFill>
                <a:effectLst/>
                <a:latin typeface="+mn-lt"/>
                <a:ea typeface="+mn-ea"/>
                <a:cs typeface="+mn-cs"/>
              </a:rPr>
              <a:t>Complications: angina, acute coronary syndrome, death</a:t>
            </a:r>
          </a:p>
          <a:p>
            <a:r>
              <a:rPr lang="en-US" sz="1200" b="0" i="0" kern="1200" dirty="0">
                <a:solidFill>
                  <a:schemeClr val="tx1"/>
                </a:solidFill>
                <a:effectLst/>
                <a:latin typeface="+mn-lt"/>
                <a:ea typeface="+mn-ea"/>
                <a:cs typeface="+mn-cs"/>
              </a:rPr>
              <a:t>Final Diagnosis Path:</a:t>
            </a:r>
          </a:p>
          <a:p>
            <a:pPr lvl="0"/>
            <a:r>
              <a:rPr lang="en-US" sz="1200" b="0" i="0" kern="1200" dirty="0">
                <a:solidFill>
                  <a:schemeClr val="tx1"/>
                </a:solidFill>
                <a:effectLst/>
                <a:latin typeface="+mn-lt"/>
                <a:ea typeface="+mn-ea"/>
                <a:cs typeface="+mn-cs"/>
              </a:rPr>
              <a:t>Modality and Sequence:</a:t>
            </a:r>
            <a:r>
              <a:rPr lang="en-US" sz="1200" b="0" i="0" kern="1200" baseline="0" dirty="0">
                <a:solidFill>
                  <a:schemeClr val="tx1"/>
                </a:solidFill>
                <a:effectLst/>
                <a:latin typeface="+mn-lt"/>
                <a:ea typeface="+mn-ea"/>
                <a:cs typeface="+mn-cs"/>
              </a:rPr>
              <a:t> cardiac catheterization, LAO-CRA, RAO-CAU</a:t>
            </a: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Author-Editor: Wanda Wu </a:t>
            </a:r>
            <a:r>
              <a:rPr lang="en-US" sz="1200" b="0" i="0" kern="1200" baseline="0" dirty="0">
                <a:solidFill>
                  <a:schemeClr val="tx1"/>
                </a:solidFill>
                <a:effectLst/>
                <a:latin typeface="+mn-lt"/>
                <a:ea typeface="+mn-ea"/>
                <a:cs typeface="+mn-cs"/>
              </a:rPr>
              <a:t>MS4, Ashley Davidoff MD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Acknowledgements:</a:t>
            </a:r>
          </a:p>
          <a:p>
            <a:r>
              <a:rPr lang="en-US" sz="1200" b="0" i="0" kern="1200" dirty="0">
                <a:solidFill>
                  <a:schemeClr val="tx1"/>
                </a:solidFill>
                <a:effectLst/>
                <a:latin typeface="+mn-lt"/>
                <a:ea typeface="+mn-ea"/>
                <a:cs typeface="+mn-cs"/>
              </a:rPr>
              <a:t>Modifiers: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640ED50-C045-491E-8FBA-C9A314124B8D}" type="slidenum">
              <a:rPr lang="en-US" smtClean="0"/>
              <a:t>8</a:t>
            </a:fld>
            <a:endParaRPr lang="en-US"/>
          </a:p>
        </p:txBody>
      </p:sp>
    </p:spTree>
    <p:extLst>
      <p:ext uri="{BB962C8B-B14F-4D97-AF65-F5344CB8AC3E}">
        <p14:creationId xmlns:p14="http://schemas.microsoft.com/office/powerpoint/2010/main" val="163629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WW Left Main Disease 001i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[Caption]</a:t>
            </a:r>
          </a:p>
          <a:p>
            <a:r>
              <a:rPr lang="en-US" sz="2400" dirty="0"/>
              <a:t>In addition, cardiac catherization in the left anterior oblique-cranial view also demonstrated a 70% calcified ostial stenosis of the right coronary artery (</a:t>
            </a:r>
            <a:r>
              <a:rPr lang="en-US" sz="2400" dirty="0">
                <a:solidFill>
                  <a:srgbClr val="FF0000"/>
                </a:solidFill>
              </a:rPr>
              <a:t>red arrow</a:t>
            </a:r>
            <a:r>
              <a:rPr lang="en-US" sz="2400" dirty="0"/>
              <a:t>), findings consistent with right-sided coronary artery disease.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[Keywords]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Cardiac Catheterization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Reference Structure: right coronary artery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 WW Left Main Disease 001i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Findings: significant stenosis of right coronary artery</a:t>
            </a:r>
          </a:p>
          <a:p>
            <a:pPr lvl="0"/>
            <a:r>
              <a:rPr lang="en-US" sz="1200" kern="1200" dirty="0">
                <a:solidFill>
                  <a:schemeClr val="tx1"/>
                </a:solidFill>
                <a:effectLst/>
                <a:latin typeface="+mn-lt"/>
                <a:ea typeface="+mn-ea"/>
                <a:cs typeface="+mn-cs"/>
              </a:rPr>
              <a:t>Disease or Diagnosis: right-sided coronary artery disease</a:t>
            </a:r>
          </a:p>
          <a:p>
            <a:pPr lvl="0"/>
            <a:r>
              <a:rPr lang="en-US" sz="1200" kern="1200" dirty="0">
                <a:solidFill>
                  <a:schemeClr val="tx1"/>
                </a:solidFill>
                <a:effectLst/>
                <a:latin typeface="+mn-lt"/>
                <a:ea typeface="+mn-ea"/>
                <a:cs typeface="+mn-cs"/>
              </a:rPr>
              <a:t>Complications: angina, acute coronary syndrome, death</a:t>
            </a:r>
          </a:p>
          <a:p>
            <a:r>
              <a:rPr lang="en-US" sz="1200" b="0" i="0" kern="1200" dirty="0">
                <a:solidFill>
                  <a:schemeClr val="tx1"/>
                </a:solidFill>
                <a:effectLst/>
                <a:latin typeface="+mn-lt"/>
                <a:ea typeface="+mn-ea"/>
                <a:cs typeface="+mn-cs"/>
              </a:rPr>
              <a:t>Final Diagnosis Path:</a:t>
            </a:r>
          </a:p>
          <a:p>
            <a:pPr lvl="0"/>
            <a:r>
              <a:rPr lang="en-US" sz="1200" b="0" i="0" kern="1200" dirty="0">
                <a:solidFill>
                  <a:schemeClr val="tx1"/>
                </a:solidFill>
                <a:effectLst/>
                <a:latin typeface="+mn-lt"/>
                <a:ea typeface="+mn-ea"/>
                <a:cs typeface="+mn-cs"/>
              </a:rPr>
              <a:t>Modality and Sequence:</a:t>
            </a:r>
            <a:r>
              <a:rPr lang="en-US" sz="1200" b="0" i="0" kern="1200" baseline="0" dirty="0">
                <a:solidFill>
                  <a:schemeClr val="tx1"/>
                </a:solidFill>
                <a:effectLst/>
                <a:latin typeface="+mn-lt"/>
                <a:ea typeface="+mn-ea"/>
                <a:cs typeface="+mn-cs"/>
              </a:rPr>
              <a:t> cardiac catheterization, LAO-CRA</a:t>
            </a: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Author-Editor: Wanda Wu </a:t>
            </a:r>
            <a:r>
              <a:rPr lang="en-US" sz="1200" b="0" i="0" kern="1200" baseline="0" dirty="0">
                <a:solidFill>
                  <a:schemeClr val="tx1"/>
                </a:solidFill>
                <a:effectLst/>
                <a:latin typeface="+mn-lt"/>
                <a:ea typeface="+mn-ea"/>
                <a:cs typeface="+mn-cs"/>
              </a:rPr>
              <a:t>MS4, Ashley Davidoff MD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Acknowledgements:</a:t>
            </a:r>
          </a:p>
          <a:p>
            <a:r>
              <a:rPr lang="en-US" sz="1200" b="0" i="0" kern="1200" dirty="0">
                <a:solidFill>
                  <a:schemeClr val="tx1"/>
                </a:solidFill>
                <a:effectLst/>
                <a:latin typeface="+mn-lt"/>
                <a:ea typeface="+mn-ea"/>
                <a:cs typeface="+mn-cs"/>
              </a:rPr>
              <a:t>Modifiers: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640ED50-C045-491E-8FBA-C9A314124B8D}" type="slidenum">
              <a:rPr lang="en-US" smtClean="0"/>
              <a:t>9</a:t>
            </a:fld>
            <a:endParaRPr lang="en-US"/>
          </a:p>
        </p:txBody>
      </p:sp>
    </p:spTree>
    <p:extLst>
      <p:ext uri="{BB962C8B-B14F-4D97-AF65-F5344CB8AC3E}">
        <p14:creationId xmlns:p14="http://schemas.microsoft.com/office/powerpoint/2010/main" val="211316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AAC202-1C70-4C5D-BAEE-9DD1EC847511}"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157571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AC202-1C70-4C5D-BAEE-9DD1EC847511}"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178095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AC202-1C70-4C5D-BAEE-9DD1EC847511}"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261120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27"/>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5" name="Google Shape;15;p27"/>
          <p:cNvSpPr txBox="1">
            <a:spLocks noGrp="1"/>
          </p:cNvSpPr>
          <p:nvPr>
            <p:ph type="body" idx="1"/>
          </p:nvPr>
        </p:nvSpPr>
        <p:spPr>
          <a:xfrm>
            <a:off x="838200" y="1825625"/>
            <a:ext cx="10515600" cy="4351338"/>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16" name="Google Shape;16;p27"/>
          <p:cNvSpPr txBox="1">
            <a:spLocks noGrp="1"/>
          </p:cNvSpPr>
          <p:nvPr>
            <p:ph type="sldNum" idx="12"/>
          </p:nvPr>
        </p:nvSpPr>
        <p:spPr>
          <a:xfrm>
            <a:off x="11089859" y="6404312"/>
            <a:ext cx="263942"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099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AC202-1C70-4C5D-BAEE-9DD1EC847511}"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113295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AC202-1C70-4C5D-BAEE-9DD1EC847511}"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28823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AAC202-1C70-4C5D-BAEE-9DD1EC847511}"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192263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AAC202-1C70-4C5D-BAEE-9DD1EC847511}"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313710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AAC202-1C70-4C5D-BAEE-9DD1EC847511}"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15437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AC202-1C70-4C5D-BAEE-9DD1EC847511}"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233527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AC202-1C70-4C5D-BAEE-9DD1EC847511}"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204364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AC202-1C70-4C5D-BAEE-9DD1EC847511}"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3B196-6305-42DC-876B-5CE7C57CFA84}" type="slidenum">
              <a:rPr lang="en-US" smtClean="0"/>
              <a:t>‹#›</a:t>
            </a:fld>
            <a:endParaRPr lang="en-US"/>
          </a:p>
        </p:txBody>
      </p:sp>
    </p:spTree>
    <p:extLst>
      <p:ext uri="{BB962C8B-B14F-4D97-AF65-F5344CB8AC3E}">
        <p14:creationId xmlns:p14="http://schemas.microsoft.com/office/powerpoint/2010/main" val="252781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AC202-1C70-4C5D-BAEE-9DD1EC847511}" type="datetimeFigureOut">
              <a:rPr lang="en-US" smtClean="0"/>
              <a:t>12/16/2021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B196-6305-42DC-876B-5CE7C57CFA84}" type="slidenum">
              <a:rPr lang="en-US" smtClean="0"/>
              <a:t>‹#›</a:t>
            </a:fld>
            <a:endParaRPr lang="en-US"/>
          </a:p>
        </p:txBody>
      </p:sp>
    </p:spTree>
    <p:extLst>
      <p:ext uri="{BB962C8B-B14F-4D97-AF65-F5344CB8AC3E}">
        <p14:creationId xmlns:p14="http://schemas.microsoft.com/office/powerpoint/2010/main" val="20297178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43F7-3B6C-4E07-9AE9-1F3DB98A0AB8}"/>
              </a:ext>
            </a:extLst>
          </p:cNvPr>
          <p:cNvSpPr>
            <a:spLocks noGrp="1"/>
          </p:cNvSpPr>
          <p:nvPr>
            <p:ph type="ctrTitle"/>
          </p:nvPr>
        </p:nvSpPr>
        <p:spPr/>
        <p:txBody>
          <a:bodyPr>
            <a:normAutofit fontScale="90000"/>
          </a:bodyPr>
          <a:lstStyle/>
          <a:p>
            <a:r>
              <a:rPr lang="en-US" dirty="0"/>
              <a:t>Incidental Coronary Findings on Chest CT With Focus on Left Main Disease</a:t>
            </a:r>
          </a:p>
        </p:txBody>
      </p:sp>
      <p:sp>
        <p:nvSpPr>
          <p:cNvPr id="3" name="Subtitle 2">
            <a:extLst>
              <a:ext uri="{FF2B5EF4-FFF2-40B4-BE49-F238E27FC236}">
                <a16:creationId xmlns:a16="http://schemas.microsoft.com/office/drawing/2014/main" id="{089CFAAC-703B-40E5-A013-C502C316608B}"/>
              </a:ext>
            </a:extLst>
          </p:cNvPr>
          <p:cNvSpPr>
            <a:spLocks noGrp="1"/>
          </p:cNvSpPr>
          <p:nvPr>
            <p:ph type="subTitle" idx="1"/>
          </p:nvPr>
        </p:nvSpPr>
        <p:spPr/>
        <p:txBody>
          <a:bodyPr/>
          <a:lstStyle/>
          <a:p>
            <a:r>
              <a:rPr lang="en-US" dirty="0"/>
              <a:t>Wanda Wu</a:t>
            </a:r>
          </a:p>
          <a:p>
            <a:r>
              <a:rPr lang="en-US" dirty="0"/>
              <a:t>Dr. Ashley </a:t>
            </a:r>
            <a:r>
              <a:rPr lang="en-US" dirty="0" smtClean="0"/>
              <a:t>Davidoff MD</a:t>
            </a:r>
          </a:p>
          <a:p>
            <a:endParaRPr lang="en-US" dirty="0"/>
          </a:p>
        </p:txBody>
      </p:sp>
    </p:spTree>
    <p:extLst>
      <p:ext uri="{BB962C8B-B14F-4D97-AF65-F5344CB8AC3E}">
        <p14:creationId xmlns:p14="http://schemas.microsoft.com/office/powerpoint/2010/main" val="260495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6185-0CDB-4771-B74F-531EE6AF0EEE}"/>
              </a:ext>
            </a:extLst>
          </p:cNvPr>
          <p:cNvSpPr>
            <a:spLocks noGrp="1"/>
          </p:cNvSpPr>
          <p:nvPr>
            <p:ph type="title"/>
          </p:nvPr>
        </p:nvSpPr>
        <p:spPr>
          <a:xfrm>
            <a:off x="820616" y="59470"/>
            <a:ext cx="10515600" cy="1325563"/>
          </a:xfrm>
        </p:spPr>
        <p:txBody>
          <a:bodyPr/>
          <a:lstStyle/>
          <a:p>
            <a:pPr algn="ctr"/>
            <a:r>
              <a:rPr lang="en-US" dirty="0"/>
              <a:t>CLINICAL FOLLOW UP</a:t>
            </a:r>
          </a:p>
        </p:txBody>
      </p:sp>
      <p:sp>
        <p:nvSpPr>
          <p:cNvPr id="3" name="Content Placeholder 2">
            <a:extLst>
              <a:ext uri="{FF2B5EF4-FFF2-40B4-BE49-F238E27FC236}">
                <a16:creationId xmlns:a16="http://schemas.microsoft.com/office/drawing/2014/main" id="{8AFB118E-6B8D-4609-A2EF-E1821933D5C2}"/>
              </a:ext>
            </a:extLst>
          </p:cNvPr>
          <p:cNvSpPr>
            <a:spLocks noGrp="1"/>
          </p:cNvSpPr>
          <p:nvPr>
            <p:ph idx="1"/>
          </p:nvPr>
        </p:nvSpPr>
        <p:spPr>
          <a:xfrm>
            <a:off x="249116" y="5266428"/>
            <a:ext cx="11658600" cy="1612152"/>
          </a:xfrm>
        </p:spPr>
        <p:txBody>
          <a:bodyPr>
            <a:normAutofit fontScale="85000" lnSpcReduction="10000"/>
          </a:bodyPr>
          <a:lstStyle/>
          <a:p>
            <a:pPr marL="0" indent="0">
              <a:buNone/>
            </a:pPr>
            <a:r>
              <a:rPr lang="en-US" dirty="0"/>
              <a:t>Given the results of significant multi-vessel stenosis shown on cardiac catheterization along with moderate aortic stenosis seen on echo, the patient was scheduled for coronary artery bypass grafting (CABG) with aortic valve replacement (AVR). Patient underwent successful CABG x3 (LIMA-LAD, SVG-PDA-OM sequential) and AVR as evidenced on follow-up chest </a:t>
            </a:r>
            <a:r>
              <a:rPr lang="en-US" dirty="0" err="1"/>
              <a:t>xray</a:t>
            </a:r>
            <a:r>
              <a:rPr lang="en-US" dirty="0"/>
              <a:t>: AVR (</a:t>
            </a:r>
            <a:r>
              <a:rPr lang="en-US" dirty="0">
                <a:solidFill>
                  <a:srgbClr val="FF0000"/>
                </a:solidFill>
              </a:rPr>
              <a:t>red arrow</a:t>
            </a:r>
            <a:r>
              <a:rPr lang="en-US" dirty="0"/>
              <a:t>), sternotomy wires (</a:t>
            </a:r>
            <a:r>
              <a:rPr lang="en-US" dirty="0">
                <a:solidFill>
                  <a:schemeClr val="accent1"/>
                </a:solidFill>
              </a:rPr>
              <a:t>blue arrow</a:t>
            </a:r>
            <a:r>
              <a:rPr lang="en-US" dirty="0"/>
              <a:t>), CABG clips (</a:t>
            </a:r>
            <a:r>
              <a:rPr lang="en-US" dirty="0">
                <a:solidFill>
                  <a:schemeClr val="accent6"/>
                </a:solidFill>
              </a:rPr>
              <a:t>green arrow</a:t>
            </a:r>
            <a:r>
              <a:rPr lang="en-US" dirty="0"/>
              <a:t>).</a:t>
            </a:r>
          </a:p>
        </p:txBody>
      </p:sp>
      <p:pic>
        <p:nvPicPr>
          <p:cNvPr id="5" name="Picture 4">
            <a:extLst>
              <a:ext uri="{FF2B5EF4-FFF2-40B4-BE49-F238E27FC236}">
                <a16:creationId xmlns:a16="http://schemas.microsoft.com/office/drawing/2014/main" id="{A78231B9-DE7D-624C-96BD-5E71452A1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660" y="1106406"/>
            <a:ext cx="3569676" cy="3859650"/>
          </a:xfrm>
          <a:prstGeom prst="rect">
            <a:avLst/>
          </a:prstGeom>
        </p:spPr>
      </p:pic>
      <p:pic>
        <p:nvPicPr>
          <p:cNvPr id="7" name="Picture 6">
            <a:extLst>
              <a:ext uri="{FF2B5EF4-FFF2-40B4-BE49-F238E27FC236}">
                <a16:creationId xmlns:a16="http://schemas.microsoft.com/office/drawing/2014/main" id="{38C09E89-ABAD-8A4C-BAFA-9A6A10DAA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89" y="1106406"/>
            <a:ext cx="4531044" cy="3854237"/>
          </a:xfrm>
          <a:prstGeom prst="rect">
            <a:avLst/>
          </a:prstGeom>
        </p:spPr>
      </p:pic>
      <p:pic>
        <p:nvPicPr>
          <p:cNvPr id="6" name="Picture 5">
            <a:extLst>
              <a:ext uri="{FF2B5EF4-FFF2-40B4-BE49-F238E27FC236}">
                <a16:creationId xmlns:a16="http://schemas.microsoft.com/office/drawing/2014/main" id="{A78231B9-DE7D-624C-96BD-5E71452A1ACF}"/>
              </a:ext>
            </a:extLst>
          </p:cNvPr>
          <p:cNvPicPr>
            <a:picLocks noChangeAspect="1"/>
          </p:cNvPicPr>
          <p:nvPr/>
        </p:nvPicPr>
        <p:blipFill rotWithShape="1">
          <a:blip r:embed="rId3">
            <a:extLst>
              <a:ext uri="{28A0092B-C50C-407E-A947-70E740481C1C}">
                <a14:useLocalDpi xmlns:a14="http://schemas.microsoft.com/office/drawing/2010/main" val="0"/>
              </a:ext>
            </a:extLst>
          </a:blip>
          <a:srcRect l="37127" t="29374" r="30853" b="42329"/>
          <a:stretch/>
        </p:blipFill>
        <p:spPr>
          <a:xfrm>
            <a:off x="9078371" y="1525506"/>
            <a:ext cx="2829345" cy="2703594"/>
          </a:xfrm>
          <a:prstGeom prst="rect">
            <a:avLst/>
          </a:prstGeom>
        </p:spPr>
      </p:pic>
    </p:spTree>
    <p:extLst>
      <p:ext uri="{BB962C8B-B14F-4D97-AF65-F5344CB8AC3E}">
        <p14:creationId xmlns:p14="http://schemas.microsoft.com/office/powerpoint/2010/main" val="52189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B4AB-D773-4D43-8F5D-34913705F2A7}"/>
              </a:ext>
            </a:extLst>
          </p:cNvPr>
          <p:cNvSpPr>
            <a:spLocks noGrp="1"/>
          </p:cNvSpPr>
          <p:nvPr>
            <p:ph type="title"/>
          </p:nvPr>
        </p:nvSpPr>
        <p:spPr>
          <a:xfrm>
            <a:off x="193431" y="211015"/>
            <a:ext cx="11998569" cy="917600"/>
          </a:xfrm>
        </p:spPr>
        <p:txBody>
          <a:bodyPr>
            <a:normAutofit fontScale="90000"/>
          </a:bodyPr>
          <a:lstStyle/>
          <a:p>
            <a:pPr algn="ctr"/>
            <a:r>
              <a:rPr lang="en-US" dirty="0"/>
              <a:t>IN A NUTSHELL : Left Main Coronary Artery Disease (Cath)</a:t>
            </a:r>
          </a:p>
        </p:txBody>
      </p:sp>
      <p:sp>
        <p:nvSpPr>
          <p:cNvPr id="3" name="Content Placeholder 2">
            <a:extLst>
              <a:ext uri="{FF2B5EF4-FFF2-40B4-BE49-F238E27FC236}">
                <a16:creationId xmlns:a16="http://schemas.microsoft.com/office/drawing/2014/main" id="{FB6AE459-F669-44B6-A82F-EBED661DB884}"/>
              </a:ext>
            </a:extLst>
          </p:cNvPr>
          <p:cNvSpPr>
            <a:spLocks noGrp="1"/>
          </p:cNvSpPr>
          <p:nvPr>
            <p:ph idx="1"/>
          </p:nvPr>
        </p:nvSpPr>
        <p:spPr>
          <a:xfrm>
            <a:off x="387927" y="1128615"/>
            <a:ext cx="10965873" cy="5314388"/>
          </a:xfrm>
        </p:spPr>
        <p:txBody>
          <a:bodyPr>
            <a:normAutofit fontScale="85000" lnSpcReduction="20000"/>
          </a:bodyPr>
          <a:lstStyle/>
          <a:p>
            <a:r>
              <a:rPr lang="en-US" sz="3200" dirty="0"/>
              <a:t>Major Criteria</a:t>
            </a:r>
          </a:p>
          <a:p>
            <a:pPr lvl="1" fontAlgn="base"/>
            <a:r>
              <a:rPr lang="en-US" sz="2800" dirty="0"/>
              <a:t>≥50% diameter stenosis of left main coronary </a:t>
            </a:r>
            <a:r>
              <a:rPr lang="en-US" sz="2800" dirty="0" smtClean="0"/>
              <a:t>artery = significant</a:t>
            </a:r>
            <a:endParaRPr lang="en-US" sz="2800" baseline="30000" dirty="0"/>
          </a:p>
          <a:p>
            <a:pPr fontAlgn="base"/>
            <a:r>
              <a:rPr lang="en-US" sz="3200" dirty="0"/>
              <a:t>Minor Criteria</a:t>
            </a:r>
          </a:p>
          <a:p>
            <a:pPr lvl="1"/>
            <a:r>
              <a:rPr lang="en-US" dirty="0"/>
              <a:t>0% = no visible stenosis</a:t>
            </a:r>
          </a:p>
          <a:p>
            <a:pPr lvl="1"/>
            <a:r>
              <a:rPr lang="en-US" dirty="0"/>
              <a:t>1-24% = minimal stenosis</a:t>
            </a:r>
          </a:p>
          <a:p>
            <a:pPr lvl="1"/>
            <a:r>
              <a:rPr lang="en-US" dirty="0"/>
              <a:t>25-49% = mild stenosis</a:t>
            </a:r>
          </a:p>
          <a:p>
            <a:pPr lvl="1"/>
            <a:r>
              <a:rPr lang="en-US" dirty="0"/>
              <a:t>50-69% = moderate stenosis</a:t>
            </a:r>
          </a:p>
          <a:p>
            <a:pPr lvl="1"/>
            <a:r>
              <a:rPr lang="en-US" dirty="0"/>
              <a:t>70-99% = severe stenosis</a:t>
            </a:r>
          </a:p>
          <a:p>
            <a:pPr lvl="1"/>
            <a:r>
              <a:rPr lang="en-US" dirty="0"/>
              <a:t>100% = occlusion</a:t>
            </a:r>
            <a:endParaRPr lang="en-US" sz="2400" dirty="0"/>
          </a:p>
          <a:p>
            <a:pPr fontAlgn="base"/>
            <a:r>
              <a:rPr lang="en-US" sz="3200" dirty="0"/>
              <a:t>Complications</a:t>
            </a:r>
          </a:p>
          <a:p>
            <a:pPr lvl="1" fontAlgn="base"/>
            <a:r>
              <a:rPr lang="en-US" sz="2800" dirty="0"/>
              <a:t>Angina/acute coronary syndromes (</a:t>
            </a:r>
            <a:r>
              <a:rPr lang="en-US" sz="2800" dirty="0" err="1"/>
              <a:t>eg.</a:t>
            </a:r>
            <a:r>
              <a:rPr lang="en-US" sz="2800" dirty="0"/>
              <a:t> Unstable angina, NSTEMI, STEMI)</a:t>
            </a:r>
          </a:p>
          <a:p>
            <a:pPr lvl="1" fontAlgn="base"/>
            <a:r>
              <a:rPr lang="en-US" sz="2800" dirty="0"/>
              <a:t>Cardiomyopathy/Heart Failure</a:t>
            </a:r>
          </a:p>
          <a:p>
            <a:pPr lvl="1" fontAlgn="base"/>
            <a:r>
              <a:rPr lang="en-US" sz="2800" dirty="0"/>
              <a:t>Arrhythmias</a:t>
            </a:r>
          </a:p>
          <a:p>
            <a:pPr fontAlgn="base"/>
            <a:r>
              <a:rPr lang="en-US" sz="3200" dirty="0"/>
              <a:t>Remember</a:t>
            </a:r>
          </a:p>
          <a:p>
            <a:pPr lvl="1" fontAlgn="base"/>
            <a:r>
              <a:rPr lang="en-US" sz="2800" dirty="0"/>
              <a:t>Extent of coronary calcifications is not necessarily indicative of the extent of coronary stenosis (</a:t>
            </a:r>
            <a:r>
              <a:rPr lang="en-US" sz="2800" dirty="0" err="1"/>
              <a:t>ie</a:t>
            </a:r>
            <a:r>
              <a:rPr lang="en-US" sz="2800" dirty="0"/>
              <a:t>. calcifications ≠ stenosis)</a:t>
            </a:r>
          </a:p>
          <a:p>
            <a:endParaRPr lang="en-US" dirty="0"/>
          </a:p>
          <a:p>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24377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704E-29E2-4464-8745-7C9544755B5A}"/>
              </a:ext>
            </a:extLst>
          </p:cNvPr>
          <p:cNvSpPr>
            <a:spLocks noGrp="1"/>
          </p:cNvSpPr>
          <p:nvPr>
            <p:ph type="title"/>
          </p:nvPr>
        </p:nvSpPr>
        <p:spPr/>
        <p:txBody>
          <a:bodyPr/>
          <a:lstStyle/>
          <a:p>
            <a:pPr algn="ctr"/>
            <a:r>
              <a:rPr lang="en-US" dirty="0"/>
              <a:t>OLA</a:t>
            </a:r>
          </a:p>
        </p:txBody>
      </p:sp>
      <p:sp>
        <p:nvSpPr>
          <p:cNvPr id="3" name="Content Placeholder 2">
            <a:extLst>
              <a:ext uri="{FF2B5EF4-FFF2-40B4-BE49-F238E27FC236}">
                <a16:creationId xmlns:a16="http://schemas.microsoft.com/office/drawing/2014/main" id="{9566BEF5-44C4-4E5C-90FB-BBA05EEDB023}"/>
              </a:ext>
            </a:extLst>
          </p:cNvPr>
          <p:cNvSpPr>
            <a:spLocks noGrp="1"/>
          </p:cNvSpPr>
          <p:nvPr>
            <p:ph idx="1"/>
          </p:nvPr>
        </p:nvSpPr>
        <p:spPr/>
        <p:txBody>
          <a:bodyPr>
            <a:normAutofit/>
          </a:bodyPr>
          <a:lstStyle/>
          <a:p>
            <a:r>
              <a:rPr lang="en-US" dirty="0"/>
              <a:t>Which of the following coronary arteries is most commonly occluded?</a:t>
            </a:r>
          </a:p>
          <a:p>
            <a:endParaRPr lang="en-US" dirty="0"/>
          </a:p>
          <a:p>
            <a:pPr marL="514350" indent="-514350">
              <a:buAutoNum type="alphaUcParenR"/>
            </a:pPr>
            <a:r>
              <a:rPr lang="en-US" dirty="0"/>
              <a:t>Left Circumflex</a:t>
            </a:r>
          </a:p>
          <a:p>
            <a:pPr marL="514350" indent="-514350">
              <a:buAutoNum type="alphaUcParenR"/>
            </a:pPr>
            <a:r>
              <a:rPr lang="en-US" dirty="0"/>
              <a:t>Left Main</a:t>
            </a:r>
          </a:p>
          <a:p>
            <a:pPr marL="514350" indent="-514350">
              <a:buAutoNum type="alphaUcParenR"/>
            </a:pPr>
            <a:r>
              <a:rPr lang="en-US" dirty="0"/>
              <a:t>Left Anterior Descending</a:t>
            </a:r>
          </a:p>
          <a:p>
            <a:pPr marL="514350" indent="-514350">
              <a:buAutoNum type="alphaUcParenR"/>
            </a:pPr>
            <a:r>
              <a:rPr lang="en-US" dirty="0"/>
              <a:t>Right Main</a:t>
            </a:r>
          </a:p>
          <a:p>
            <a:pPr marL="514350" indent="-514350">
              <a:buAutoNum type="alphaUcParenR"/>
            </a:pPr>
            <a:r>
              <a:rPr lang="en-US" dirty="0"/>
              <a:t>Posterior Descending </a:t>
            </a:r>
          </a:p>
        </p:txBody>
      </p:sp>
      <p:sp>
        <p:nvSpPr>
          <p:cNvPr id="4" name="TextBox 3">
            <a:extLst>
              <a:ext uri="{FF2B5EF4-FFF2-40B4-BE49-F238E27FC236}">
                <a16:creationId xmlns:a16="http://schemas.microsoft.com/office/drawing/2014/main" id="{FA352E3A-73BC-A842-AC78-EBCD4313AD1D}"/>
              </a:ext>
            </a:extLst>
          </p:cNvPr>
          <p:cNvSpPr txBox="1"/>
          <p:nvPr/>
        </p:nvSpPr>
        <p:spPr>
          <a:xfrm>
            <a:off x="140678" y="6311900"/>
            <a:ext cx="11641015" cy="261610"/>
          </a:xfrm>
          <a:prstGeom prst="rect">
            <a:avLst/>
          </a:prstGeom>
          <a:noFill/>
        </p:spPr>
        <p:txBody>
          <a:bodyPr wrap="square" rtlCol="0">
            <a:spAutoFit/>
          </a:bodyPr>
          <a:lstStyle/>
          <a:p>
            <a:r>
              <a:rPr lang="en-US" sz="1100" dirty="0"/>
              <a:t>Smith, L., </a:t>
            </a:r>
            <a:r>
              <a:rPr lang="en-US" sz="1100" dirty="0" err="1"/>
              <a:t>Bickle</a:t>
            </a:r>
            <a:r>
              <a:rPr lang="en-US" sz="1100" dirty="0"/>
              <a:t>, I. Left anterior descending artery. Reference article, </a:t>
            </a:r>
            <a:r>
              <a:rPr lang="en-US" sz="1100" dirty="0" err="1"/>
              <a:t>Radiopaedia.org</a:t>
            </a:r>
            <a:r>
              <a:rPr lang="en-US" sz="1100" dirty="0"/>
              <a:t>. (accessed on 6 Dec 2021) https://</a:t>
            </a:r>
            <a:r>
              <a:rPr lang="en-US" sz="1100" dirty="0" err="1"/>
              <a:t>doi.org</a:t>
            </a:r>
            <a:r>
              <a:rPr lang="en-US" sz="1100" dirty="0"/>
              <a:t>/10.53347/rID-35317</a:t>
            </a:r>
          </a:p>
        </p:txBody>
      </p:sp>
    </p:spTree>
    <p:extLst>
      <p:ext uri="{BB962C8B-B14F-4D97-AF65-F5344CB8AC3E}">
        <p14:creationId xmlns:p14="http://schemas.microsoft.com/office/powerpoint/2010/main" val="313973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704E-29E2-4464-8745-7C9544755B5A}"/>
              </a:ext>
            </a:extLst>
          </p:cNvPr>
          <p:cNvSpPr>
            <a:spLocks noGrp="1"/>
          </p:cNvSpPr>
          <p:nvPr>
            <p:ph type="title"/>
          </p:nvPr>
        </p:nvSpPr>
        <p:spPr/>
        <p:txBody>
          <a:bodyPr/>
          <a:lstStyle/>
          <a:p>
            <a:pPr algn="ctr"/>
            <a:r>
              <a:rPr lang="en-US" dirty="0"/>
              <a:t>OLA</a:t>
            </a:r>
          </a:p>
        </p:txBody>
      </p:sp>
      <p:sp>
        <p:nvSpPr>
          <p:cNvPr id="3" name="Content Placeholder 2">
            <a:extLst>
              <a:ext uri="{FF2B5EF4-FFF2-40B4-BE49-F238E27FC236}">
                <a16:creationId xmlns:a16="http://schemas.microsoft.com/office/drawing/2014/main" id="{9566BEF5-44C4-4E5C-90FB-BBA05EEDB023}"/>
              </a:ext>
            </a:extLst>
          </p:cNvPr>
          <p:cNvSpPr>
            <a:spLocks noGrp="1"/>
          </p:cNvSpPr>
          <p:nvPr>
            <p:ph idx="1"/>
          </p:nvPr>
        </p:nvSpPr>
        <p:spPr>
          <a:xfrm>
            <a:off x="838200" y="1526686"/>
            <a:ext cx="10515600" cy="4351338"/>
          </a:xfrm>
        </p:spPr>
        <p:txBody>
          <a:bodyPr>
            <a:normAutofit/>
          </a:bodyPr>
          <a:lstStyle/>
          <a:p>
            <a:r>
              <a:rPr lang="en-US" dirty="0"/>
              <a:t>In general, spotty calcification (as opposed to extensive calcification) of the coronary arteries is more commonly associated with which of the following?</a:t>
            </a:r>
          </a:p>
          <a:p>
            <a:pPr marL="514350" indent="-514350">
              <a:buAutoNum type="alphaUcParenR"/>
            </a:pPr>
            <a:endParaRPr lang="en-US" dirty="0"/>
          </a:p>
          <a:p>
            <a:pPr marL="514350" indent="-514350">
              <a:buAutoNum type="alphaUcParenR"/>
            </a:pPr>
            <a:r>
              <a:rPr lang="en-US" dirty="0"/>
              <a:t>Hypertension</a:t>
            </a:r>
          </a:p>
          <a:p>
            <a:pPr marL="514350" indent="-514350">
              <a:buAutoNum type="alphaUcParenR"/>
            </a:pPr>
            <a:r>
              <a:rPr lang="en-US" dirty="0"/>
              <a:t>Long-term statin therapy</a:t>
            </a:r>
          </a:p>
          <a:p>
            <a:pPr marL="514350" indent="-514350">
              <a:buAutoNum type="alphaUcParenR"/>
            </a:pPr>
            <a:r>
              <a:rPr lang="en-US" dirty="0"/>
              <a:t>Plaque instability</a:t>
            </a:r>
          </a:p>
          <a:p>
            <a:pPr marL="514350" indent="-514350">
              <a:buAutoNum type="alphaUcParenR"/>
            </a:pPr>
            <a:r>
              <a:rPr lang="en-US" dirty="0"/>
              <a:t>Decreased risk of acute coronary syndrome (</a:t>
            </a:r>
            <a:r>
              <a:rPr lang="en-US" dirty="0" err="1"/>
              <a:t>eg.</a:t>
            </a:r>
            <a:r>
              <a:rPr lang="en-US" dirty="0"/>
              <a:t> STEMI, NSTEMI)</a:t>
            </a:r>
          </a:p>
          <a:p>
            <a:pPr marL="514350" indent="-514350">
              <a:buAutoNum type="alphaUcParenR"/>
            </a:pPr>
            <a:endParaRPr lang="en-US" dirty="0"/>
          </a:p>
        </p:txBody>
      </p:sp>
      <p:sp>
        <p:nvSpPr>
          <p:cNvPr id="4" name="TextBox 3">
            <a:extLst>
              <a:ext uri="{FF2B5EF4-FFF2-40B4-BE49-F238E27FC236}">
                <a16:creationId xmlns:a16="http://schemas.microsoft.com/office/drawing/2014/main" id="{2A699660-847A-724E-90DD-3BBAA3F953C6}"/>
              </a:ext>
            </a:extLst>
          </p:cNvPr>
          <p:cNvSpPr txBox="1"/>
          <p:nvPr/>
        </p:nvSpPr>
        <p:spPr>
          <a:xfrm>
            <a:off x="178777" y="5892711"/>
            <a:ext cx="11834446" cy="600164"/>
          </a:xfrm>
          <a:prstGeom prst="rect">
            <a:avLst/>
          </a:prstGeom>
          <a:noFill/>
        </p:spPr>
        <p:txBody>
          <a:bodyPr wrap="square" rtlCol="0">
            <a:spAutoFit/>
          </a:bodyPr>
          <a:lstStyle/>
          <a:p>
            <a:r>
              <a:rPr lang="en-US" sz="1100" dirty="0"/>
              <a:t>Mori H, Torii S, </a:t>
            </a:r>
            <a:r>
              <a:rPr lang="en-US" sz="1100" dirty="0" err="1"/>
              <a:t>Kutyna</a:t>
            </a:r>
            <a:r>
              <a:rPr lang="en-US" sz="1100" dirty="0"/>
              <a:t> M, Sakamoto A, Finn AV, </a:t>
            </a:r>
            <a:r>
              <a:rPr lang="en-US" sz="1100" dirty="0" err="1"/>
              <a:t>Virmani</a:t>
            </a:r>
            <a:r>
              <a:rPr lang="en-US" sz="1100" dirty="0"/>
              <a:t> R. Coronary Artery Calcification and its Progression: What Does it Really Mean? JACC Cardiovasc Imaging. 2018 Jan;11(1):127-142. </a:t>
            </a:r>
            <a:r>
              <a:rPr lang="en-US" sz="1100" dirty="0" err="1"/>
              <a:t>doi</a:t>
            </a:r>
            <a:r>
              <a:rPr lang="en-US" sz="1100" dirty="0"/>
              <a:t>: 10.1016/j.jcmg.2017.10.012. PMID: 29301708.</a:t>
            </a:r>
          </a:p>
          <a:p>
            <a:r>
              <a:rPr lang="en-US" sz="1100" dirty="0" err="1"/>
              <a:t>Faggiano</a:t>
            </a:r>
            <a:r>
              <a:rPr lang="en-US" sz="1100" dirty="0"/>
              <a:t> P, </a:t>
            </a:r>
            <a:r>
              <a:rPr lang="en-US" sz="1100" dirty="0" err="1"/>
              <a:t>Dasseni</a:t>
            </a:r>
            <a:r>
              <a:rPr lang="en-US" sz="1100" dirty="0"/>
              <a:t> N, </a:t>
            </a:r>
            <a:r>
              <a:rPr lang="en-US" sz="1100" dirty="0" err="1"/>
              <a:t>Gaibazzi</a:t>
            </a:r>
            <a:r>
              <a:rPr lang="en-US" sz="1100" dirty="0"/>
              <a:t> N, et al. Cardiac calcification as a marker of subclinical atherosclerosis and predictor of cardiovascular events: a review of the evidence. Eur J </a:t>
            </a:r>
            <a:r>
              <a:rPr lang="en-US" sz="1100" dirty="0" err="1"/>
              <a:t>Prev</a:t>
            </a:r>
            <a:r>
              <a:rPr lang="en-US" sz="1100" dirty="0"/>
              <a:t> </a:t>
            </a:r>
            <a:r>
              <a:rPr lang="en-US" sz="1100" dirty="0" err="1"/>
              <a:t>Cardiol</a:t>
            </a:r>
            <a:r>
              <a:rPr lang="en-US" sz="1100" dirty="0"/>
              <a:t> 2019;26:1191–204</a:t>
            </a:r>
          </a:p>
        </p:txBody>
      </p:sp>
    </p:spTree>
    <p:extLst>
      <p:ext uri="{BB962C8B-B14F-4D97-AF65-F5344CB8AC3E}">
        <p14:creationId xmlns:p14="http://schemas.microsoft.com/office/powerpoint/2010/main" val="179444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704E-29E2-4464-8745-7C9544755B5A}"/>
              </a:ext>
            </a:extLst>
          </p:cNvPr>
          <p:cNvSpPr>
            <a:spLocks noGrp="1"/>
          </p:cNvSpPr>
          <p:nvPr>
            <p:ph type="title"/>
          </p:nvPr>
        </p:nvSpPr>
        <p:spPr/>
        <p:txBody>
          <a:bodyPr/>
          <a:lstStyle/>
          <a:p>
            <a:pPr algn="ctr"/>
            <a:r>
              <a:rPr lang="en-US" dirty="0"/>
              <a:t>OLA</a:t>
            </a:r>
          </a:p>
        </p:txBody>
      </p:sp>
      <p:sp>
        <p:nvSpPr>
          <p:cNvPr id="3" name="Content Placeholder 2">
            <a:extLst>
              <a:ext uri="{FF2B5EF4-FFF2-40B4-BE49-F238E27FC236}">
                <a16:creationId xmlns:a16="http://schemas.microsoft.com/office/drawing/2014/main" id="{9566BEF5-44C4-4E5C-90FB-BBA05EEDB023}"/>
              </a:ext>
            </a:extLst>
          </p:cNvPr>
          <p:cNvSpPr>
            <a:spLocks noGrp="1"/>
          </p:cNvSpPr>
          <p:nvPr>
            <p:ph idx="1"/>
          </p:nvPr>
        </p:nvSpPr>
        <p:spPr>
          <a:xfrm>
            <a:off x="838200" y="1442906"/>
            <a:ext cx="10515600" cy="4351338"/>
          </a:xfrm>
        </p:spPr>
        <p:txBody>
          <a:bodyPr>
            <a:normAutofit/>
          </a:bodyPr>
          <a:lstStyle/>
          <a:p>
            <a:r>
              <a:rPr lang="en-US" dirty="0"/>
              <a:t>Which one of the following is </a:t>
            </a:r>
            <a:r>
              <a:rPr lang="en-US" b="1" u="sng" dirty="0"/>
              <a:t>NOT</a:t>
            </a:r>
            <a:r>
              <a:rPr lang="en-US" dirty="0"/>
              <a:t> an indication for coronary artery bypass grafting (CABG) over percutaneous coronary intervention (PCI) for patients with coronary artery disease?</a:t>
            </a:r>
          </a:p>
          <a:p>
            <a:endParaRPr lang="en-US" dirty="0"/>
          </a:p>
          <a:p>
            <a:pPr marL="514350" indent="-514350">
              <a:buAutoNum type="alphaUcParenR"/>
            </a:pPr>
            <a:r>
              <a:rPr lang="en-US" dirty="0"/>
              <a:t>Left Main Disease With SYNTAX Score &gt;32</a:t>
            </a:r>
          </a:p>
          <a:p>
            <a:pPr marL="514350" indent="-514350">
              <a:buAutoNum type="alphaUcParenR"/>
            </a:pPr>
            <a:r>
              <a:rPr lang="en-US" dirty="0"/>
              <a:t>3-Vessel Disease With SYNTAX Score 23-32</a:t>
            </a:r>
          </a:p>
          <a:p>
            <a:pPr marL="514350" indent="-514350">
              <a:buAutoNum type="alphaUcParenR"/>
            </a:pPr>
            <a:r>
              <a:rPr lang="en-US" dirty="0"/>
              <a:t>Diabetic with 2-Vessel Disease</a:t>
            </a:r>
          </a:p>
          <a:p>
            <a:pPr marL="514350" indent="-514350">
              <a:buAutoNum type="alphaUcParenR"/>
            </a:pPr>
            <a:r>
              <a:rPr lang="en-US" dirty="0"/>
              <a:t>Two-Vessel Disease Without Proximal LAD Stenosis</a:t>
            </a:r>
          </a:p>
        </p:txBody>
      </p:sp>
      <p:sp>
        <p:nvSpPr>
          <p:cNvPr id="4" name="TextBox 3">
            <a:extLst>
              <a:ext uri="{FF2B5EF4-FFF2-40B4-BE49-F238E27FC236}">
                <a16:creationId xmlns:a16="http://schemas.microsoft.com/office/drawing/2014/main" id="{E8F07707-5207-F84D-ABF5-B5AE870DA410}"/>
              </a:ext>
            </a:extLst>
          </p:cNvPr>
          <p:cNvSpPr txBox="1"/>
          <p:nvPr/>
        </p:nvSpPr>
        <p:spPr>
          <a:xfrm>
            <a:off x="0" y="5415094"/>
            <a:ext cx="11605846" cy="1723549"/>
          </a:xfrm>
          <a:prstGeom prst="rect">
            <a:avLst/>
          </a:prstGeom>
          <a:noFill/>
        </p:spPr>
        <p:txBody>
          <a:bodyPr wrap="square" rtlCol="0">
            <a:spAutoFit/>
          </a:bodyPr>
          <a:lstStyle/>
          <a:p>
            <a:r>
              <a:rPr lang="en-US" sz="1100" dirty="0"/>
              <a:t>Head SJ, </a:t>
            </a:r>
            <a:r>
              <a:rPr lang="en-US" sz="1100" dirty="0" err="1"/>
              <a:t>Milojevic</a:t>
            </a:r>
            <a:r>
              <a:rPr lang="en-US" sz="1100" dirty="0"/>
              <a:t> M, Daemen J, et al. Mortality after coronary artery bypass grafting versus percutaneous coronary intervention with stenting for coronary artery disease: a pooled analysis of individual patient data. </a:t>
            </a:r>
            <a:r>
              <a:rPr lang="en-US" sz="1100" i="1" dirty="0"/>
              <a:t>Lancet</a:t>
            </a:r>
            <a:r>
              <a:rPr lang="en-US" sz="1100" dirty="0"/>
              <a:t> 2018;391:939-48.</a:t>
            </a:r>
          </a:p>
          <a:p>
            <a:r>
              <a:rPr lang="en-US" sz="1100" dirty="0"/>
              <a:t>Smith SC Jr, Dove JT, Jacobs AK, Kennedy JW, </a:t>
            </a:r>
            <a:r>
              <a:rPr lang="en-US" sz="1100" dirty="0" err="1"/>
              <a:t>Kereiakes</a:t>
            </a:r>
            <a:r>
              <a:rPr lang="en-US" sz="1100" dirty="0"/>
              <a:t> D, Kern MJ, Kuntz RE, </a:t>
            </a:r>
            <a:r>
              <a:rPr lang="en-US" sz="1100" dirty="0" err="1"/>
              <a:t>Popma</a:t>
            </a:r>
            <a:r>
              <a:rPr lang="en-US" sz="1100" dirty="0"/>
              <a:t> JJ, Schaff HV, Williams DO, Gibbons RJ, Alpert JP, Eagle KA, Faxon DP, </a:t>
            </a:r>
            <a:r>
              <a:rPr lang="en-US" sz="1100" dirty="0" err="1"/>
              <a:t>Fuster</a:t>
            </a:r>
            <a:r>
              <a:rPr lang="en-US" sz="1100" dirty="0"/>
              <a:t> V, Gardner TJ, </a:t>
            </a:r>
            <a:r>
              <a:rPr lang="en-US" sz="1100" dirty="0" err="1"/>
              <a:t>Gregoratos</a:t>
            </a:r>
            <a:r>
              <a:rPr lang="en-US" sz="1100" dirty="0"/>
              <a:t> G, Russell RO, Smith SC Jr; American College of Cardiology/American Heart Association task force on practice guidelines (Committee to revise the 1993 guidelines for percutaneous transluminal coronary angioplasty); Society for Cardiac Angiography and Interventions. ACC/AHA guidelines for percutaneous coronary intervention (revision of the 1993 PTCA guidelines)-executive summary: a report of the American College of Cardiology/American Heart Association task force on practice guidelines (Committee to revise the 1993 guidelines for percutaneous transluminal coronary angioplasty) endorsed by the Society for Cardiac Angiography and Interventions. Circulation. 2001 Jun 19;103(24):3019-41. </a:t>
            </a:r>
            <a:r>
              <a:rPr lang="en-US" sz="1100" dirty="0" err="1"/>
              <a:t>doi</a:t>
            </a:r>
            <a:r>
              <a:rPr lang="en-US" sz="1100" dirty="0"/>
              <a:t>: 10.1161/01.cir.103.24.3019. PMID: 11413094.</a:t>
            </a:r>
          </a:p>
          <a:p>
            <a:endParaRPr lang="en-US" sz="1100" dirty="0"/>
          </a:p>
          <a:p>
            <a:endParaRPr lang="en-US" dirty="0"/>
          </a:p>
        </p:txBody>
      </p:sp>
    </p:spTree>
    <p:extLst>
      <p:ext uri="{BB962C8B-B14F-4D97-AF65-F5344CB8AC3E}">
        <p14:creationId xmlns:p14="http://schemas.microsoft.com/office/powerpoint/2010/main" val="136270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7"/>
          <p:cNvSpPr txBox="1"/>
          <p:nvPr/>
        </p:nvSpPr>
        <p:spPr>
          <a:xfrm>
            <a:off x="782608" y="297074"/>
            <a:ext cx="10716999" cy="918632"/>
          </a:xfrm>
          <a:prstGeom prst="rect">
            <a:avLst/>
          </a:prstGeom>
          <a:noFill/>
          <a:ln>
            <a:noFill/>
          </a:ln>
        </p:spPr>
        <p:txBody>
          <a:bodyPr spcFirstLastPara="1" wrap="square" lIns="91400" tIns="91400" rIns="91400" bIns="91400" anchor="t" anchorCtr="0">
            <a:spAutoFit/>
          </a:bodyPr>
          <a:lstStyle/>
          <a:p>
            <a:pPr algn="ctr">
              <a:lnSpc>
                <a:spcPct val="90000"/>
              </a:lnSpc>
              <a:buClr>
                <a:srgbClr val="FFFFFF"/>
              </a:buClr>
              <a:buSzPts val="3900"/>
            </a:pPr>
            <a:r>
              <a:rPr lang="en-US" sz="3900" b="0" i="0" u="none" strike="noStrike" cap="none" dirty="0">
                <a:solidFill>
                  <a:srgbClr val="FFFFFF"/>
                </a:solidFill>
                <a:latin typeface="Calibri"/>
                <a:ea typeface="Calibri"/>
                <a:cs typeface="Calibri"/>
                <a:sym typeface="Calibri"/>
              </a:rPr>
              <a:t>Imaging Spectrum: CTA Coronary Artery Aneurysm</a:t>
            </a:r>
            <a:endParaRPr lang="en-US" sz="1050" dirty="0"/>
          </a:p>
          <a:p>
            <a:pPr marL="0" marR="0" lvl="0" indent="0" algn="ctr" rtl="0">
              <a:lnSpc>
                <a:spcPct val="90000"/>
              </a:lnSpc>
              <a:spcBef>
                <a:spcPts val="0"/>
              </a:spcBef>
              <a:spcAft>
                <a:spcPts val="0"/>
              </a:spcAft>
              <a:buClr>
                <a:srgbClr val="FFFFFF"/>
              </a:buClr>
              <a:buSzPts val="3900"/>
              <a:buFont typeface="Calibri"/>
              <a:buNone/>
            </a:pPr>
            <a:endParaRPr sz="1400" b="0" i="0" u="none" strike="noStrike" cap="none" dirty="0">
              <a:solidFill>
                <a:srgbClr val="000000"/>
              </a:solidFill>
              <a:latin typeface="Arial"/>
              <a:ea typeface="Arial"/>
              <a:cs typeface="Arial"/>
              <a:sym typeface="Arial"/>
            </a:endParaRPr>
          </a:p>
        </p:txBody>
      </p:sp>
      <p:sp>
        <p:nvSpPr>
          <p:cNvPr id="197" name="Google Shape;197;p17"/>
          <p:cNvSpPr txBox="1"/>
          <p:nvPr/>
        </p:nvSpPr>
        <p:spPr>
          <a:xfrm>
            <a:off x="307709" y="5367592"/>
            <a:ext cx="11055931" cy="1015622"/>
          </a:xfrm>
          <a:prstGeom prst="rect">
            <a:avLst/>
          </a:prstGeom>
          <a:noFill/>
          <a:ln>
            <a:noFill/>
          </a:ln>
        </p:spPr>
        <p:txBody>
          <a:bodyPr spcFirstLastPara="1" wrap="square" lIns="91425" tIns="45700" rIns="91425" bIns="45700" anchor="t" anchorCtr="0">
            <a:spAutoFit/>
          </a:bodyPr>
          <a:lstStyle/>
          <a:p>
            <a:pPr lvl="0"/>
            <a:r>
              <a:rPr lang="en-US" sz="2000" dirty="0">
                <a:solidFill>
                  <a:srgbClr val="EDEDED"/>
                </a:solidFill>
                <a:ea typeface="Calibri"/>
                <a:cs typeface="Calibri"/>
                <a:sym typeface="Calibri"/>
              </a:rPr>
              <a:t>Contrast-enhanced CT in the axial projection (A) and sagittal oblique plane (B) revealing a dilated left anterior descending artery (red arrows). Findings are consistent with a coronary artery aneurysm. </a:t>
            </a:r>
            <a:r>
              <a:rPr lang="en-US" sz="2000" dirty="0"/>
              <a:t>A aneurysm, AO aorta, PA pulmonary artery, LA left atrium, LSPV left superior pulmonary vein.</a:t>
            </a:r>
            <a:endParaRPr sz="2000" dirty="0">
              <a:solidFill>
                <a:srgbClr val="FFFFFF"/>
              </a:solidFill>
              <a:ea typeface="Calibri"/>
              <a:cs typeface="Calibri"/>
              <a:sym typeface="Calibri"/>
            </a:endParaRPr>
          </a:p>
        </p:txBody>
      </p:sp>
      <p:sp>
        <p:nvSpPr>
          <p:cNvPr id="2" name="TextBox 1">
            <a:extLst>
              <a:ext uri="{FF2B5EF4-FFF2-40B4-BE49-F238E27FC236}">
                <a16:creationId xmlns:a16="http://schemas.microsoft.com/office/drawing/2014/main" id="{B33537FE-4CB2-3647-A295-2FF9E34ECF31}"/>
              </a:ext>
            </a:extLst>
          </p:cNvPr>
          <p:cNvSpPr txBox="1"/>
          <p:nvPr/>
        </p:nvSpPr>
        <p:spPr>
          <a:xfrm>
            <a:off x="175847" y="6383214"/>
            <a:ext cx="12016154" cy="430887"/>
          </a:xfrm>
          <a:prstGeom prst="rect">
            <a:avLst/>
          </a:prstGeom>
          <a:noFill/>
        </p:spPr>
        <p:txBody>
          <a:bodyPr wrap="square" rtlCol="0">
            <a:spAutoFit/>
          </a:bodyPr>
          <a:lstStyle/>
          <a:p>
            <a:r>
              <a:rPr lang="en-US" sz="1100" dirty="0"/>
              <a:t>Images courtesy of: Krueger M, Cronin P, </a:t>
            </a:r>
            <a:r>
              <a:rPr lang="en-US" sz="1100" dirty="0" err="1"/>
              <a:t>Sayyouh</a:t>
            </a:r>
            <a:r>
              <a:rPr lang="en-US" sz="1100" dirty="0"/>
              <a:t> M, Kelly AM. Significant incidental cardiac disease on thoracic CT: what the general radiologist needs to know. </a:t>
            </a:r>
            <a:r>
              <a:rPr lang="en-US" sz="1100" i="1" dirty="0"/>
              <a:t>Insights Imaging</a:t>
            </a:r>
            <a:r>
              <a:rPr lang="en-US" sz="1100" dirty="0"/>
              <a:t>. 2019;10(1):10. Published 2019 Feb 6. doi:10.1186/s13244-019-0693-y</a:t>
            </a:r>
          </a:p>
        </p:txBody>
      </p:sp>
      <p:sp>
        <p:nvSpPr>
          <p:cNvPr id="8" name="TextBox 7">
            <a:extLst>
              <a:ext uri="{FF2B5EF4-FFF2-40B4-BE49-F238E27FC236}">
                <a16:creationId xmlns:a16="http://schemas.microsoft.com/office/drawing/2014/main" id="{CF9C15E1-B0EA-1242-A75F-7266BC5419E3}"/>
              </a:ext>
            </a:extLst>
          </p:cNvPr>
          <p:cNvSpPr txBox="1"/>
          <p:nvPr/>
        </p:nvSpPr>
        <p:spPr>
          <a:xfrm>
            <a:off x="597877" y="1090246"/>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333AFA03-C33D-9748-A94D-F3ACDD09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027" y="1274912"/>
            <a:ext cx="3949700" cy="3644900"/>
          </a:xfrm>
          <a:prstGeom prst="rect">
            <a:avLst/>
          </a:prstGeom>
        </p:spPr>
      </p:pic>
      <p:pic>
        <p:nvPicPr>
          <p:cNvPr id="12" name="Picture 11">
            <a:extLst>
              <a:ext uri="{FF2B5EF4-FFF2-40B4-BE49-F238E27FC236}">
                <a16:creationId xmlns:a16="http://schemas.microsoft.com/office/drawing/2014/main" id="{94F52648-96A1-3A41-89DA-AA07F51B5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275" y="1313012"/>
            <a:ext cx="3124200" cy="3606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7"/>
          <p:cNvSpPr txBox="1"/>
          <p:nvPr/>
        </p:nvSpPr>
        <p:spPr>
          <a:xfrm>
            <a:off x="690242" y="297074"/>
            <a:ext cx="10716999" cy="918632"/>
          </a:xfrm>
          <a:prstGeom prst="rect">
            <a:avLst/>
          </a:prstGeom>
          <a:noFill/>
          <a:ln>
            <a:noFill/>
          </a:ln>
        </p:spPr>
        <p:txBody>
          <a:bodyPr spcFirstLastPara="1" wrap="square" lIns="91400" tIns="91400" rIns="91400" bIns="91400" anchor="t" anchorCtr="0">
            <a:spAutoFit/>
          </a:bodyPr>
          <a:lstStyle/>
          <a:p>
            <a:pPr algn="ctr">
              <a:lnSpc>
                <a:spcPct val="90000"/>
              </a:lnSpc>
              <a:buClr>
                <a:srgbClr val="FFFFFF"/>
              </a:buClr>
              <a:buSzPts val="3900"/>
            </a:pPr>
            <a:r>
              <a:rPr lang="en-US" sz="3900" b="0" i="0" u="none" strike="noStrike" cap="none" dirty="0">
                <a:solidFill>
                  <a:srgbClr val="FFFFFF"/>
                </a:solidFill>
                <a:latin typeface="Calibri"/>
                <a:ea typeface="Calibri"/>
                <a:cs typeface="Calibri"/>
                <a:sym typeface="Calibri"/>
              </a:rPr>
              <a:t>Imaging Spectrum: CTA Coronary Artery Fistula</a:t>
            </a:r>
            <a:endParaRPr lang="en-US" sz="1050" dirty="0"/>
          </a:p>
          <a:p>
            <a:pPr marL="0" marR="0" lvl="0" indent="0" algn="ctr" rtl="0">
              <a:lnSpc>
                <a:spcPct val="90000"/>
              </a:lnSpc>
              <a:spcBef>
                <a:spcPts val="0"/>
              </a:spcBef>
              <a:spcAft>
                <a:spcPts val="0"/>
              </a:spcAft>
              <a:buClr>
                <a:srgbClr val="FFFFFF"/>
              </a:buClr>
              <a:buSzPts val="3900"/>
              <a:buFont typeface="Calibri"/>
              <a:buNone/>
            </a:pPr>
            <a:endParaRPr sz="1400" b="0" i="0" u="none" strike="noStrike" cap="none" dirty="0">
              <a:solidFill>
                <a:srgbClr val="000000"/>
              </a:solidFill>
              <a:latin typeface="Arial"/>
              <a:ea typeface="Arial"/>
              <a:cs typeface="Arial"/>
              <a:sym typeface="Arial"/>
            </a:endParaRPr>
          </a:p>
        </p:txBody>
      </p:sp>
      <p:sp>
        <p:nvSpPr>
          <p:cNvPr id="197" name="Google Shape;197;p17"/>
          <p:cNvSpPr txBox="1"/>
          <p:nvPr/>
        </p:nvSpPr>
        <p:spPr>
          <a:xfrm>
            <a:off x="978912" y="2008878"/>
            <a:ext cx="4967676" cy="3046948"/>
          </a:xfrm>
          <a:prstGeom prst="rect">
            <a:avLst/>
          </a:prstGeom>
          <a:noFill/>
          <a:ln>
            <a:noFill/>
          </a:ln>
        </p:spPr>
        <p:txBody>
          <a:bodyPr spcFirstLastPara="1" wrap="square" lIns="91425" tIns="45700" rIns="91425" bIns="45700" anchor="t" anchorCtr="0">
            <a:spAutoFit/>
          </a:bodyPr>
          <a:lstStyle/>
          <a:p>
            <a:pPr lvl="0"/>
            <a:r>
              <a:rPr lang="en-US" sz="2400" dirty="0">
                <a:solidFill>
                  <a:srgbClr val="EDEDED"/>
                </a:solidFill>
                <a:ea typeface="Calibri"/>
                <a:cs typeface="Calibri"/>
                <a:sym typeface="Calibri"/>
              </a:rPr>
              <a:t>Contrast-enhanced CT in the axial projection at the level of the pulmonary veins revealing a coronary artery fistula (</a:t>
            </a:r>
            <a:r>
              <a:rPr lang="en-US" sz="2400" dirty="0">
                <a:solidFill>
                  <a:srgbClr val="FF0000"/>
                </a:solidFill>
                <a:ea typeface="Calibri"/>
                <a:cs typeface="Calibri"/>
                <a:sym typeface="Calibri"/>
              </a:rPr>
              <a:t>red arrow</a:t>
            </a:r>
            <a:r>
              <a:rPr lang="en-US" sz="2400" dirty="0">
                <a:solidFill>
                  <a:srgbClr val="EDEDED"/>
                </a:solidFill>
                <a:ea typeface="Calibri"/>
                <a:cs typeface="Calibri"/>
                <a:sym typeface="Calibri"/>
              </a:rPr>
              <a:t>) arising from the left anterior descending artery (</a:t>
            </a:r>
            <a:r>
              <a:rPr lang="en-US" sz="2400" dirty="0">
                <a:solidFill>
                  <a:schemeClr val="accent1"/>
                </a:solidFill>
                <a:ea typeface="Calibri"/>
                <a:cs typeface="Calibri"/>
                <a:sym typeface="Calibri"/>
              </a:rPr>
              <a:t>blue arrow</a:t>
            </a:r>
            <a:r>
              <a:rPr lang="en-US" sz="2400" dirty="0">
                <a:solidFill>
                  <a:srgbClr val="EDEDED"/>
                </a:solidFill>
                <a:ea typeface="Calibri"/>
                <a:cs typeface="Calibri"/>
                <a:sym typeface="Calibri"/>
              </a:rPr>
              <a:t>) and eventually emptying into the main pulmonary artery (not pictured). </a:t>
            </a:r>
            <a:endParaRPr sz="2400" dirty="0">
              <a:solidFill>
                <a:srgbClr val="FFFFFF"/>
              </a:solidFill>
              <a:ea typeface="Calibri"/>
              <a:cs typeface="Calibri"/>
              <a:sym typeface="Calibri"/>
            </a:endParaRPr>
          </a:p>
        </p:txBody>
      </p:sp>
      <p:sp>
        <p:nvSpPr>
          <p:cNvPr id="2" name="TextBox 1">
            <a:extLst>
              <a:ext uri="{FF2B5EF4-FFF2-40B4-BE49-F238E27FC236}">
                <a16:creationId xmlns:a16="http://schemas.microsoft.com/office/drawing/2014/main" id="{B33537FE-4CB2-3647-A295-2FF9E34ECF31}"/>
              </a:ext>
            </a:extLst>
          </p:cNvPr>
          <p:cNvSpPr txBox="1"/>
          <p:nvPr/>
        </p:nvSpPr>
        <p:spPr>
          <a:xfrm>
            <a:off x="175847" y="6383214"/>
            <a:ext cx="12016154" cy="430887"/>
          </a:xfrm>
          <a:prstGeom prst="rect">
            <a:avLst/>
          </a:prstGeom>
          <a:noFill/>
        </p:spPr>
        <p:txBody>
          <a:bodyPr wrap="square" rtlCol="0">
            <a:spAutoFit/>
          </a:bodyPr>
          <a:lstStyle/>
          <a:p>
            <a:r>
              <a:rPr lang="en-US" sz="1100" dirty="0"/>
              <a:t>Image Courtesy of: Krueger M, Cronin P, </a:t>
            </a:r>
            <a:r>
              <a:rPr lang="en-US" sz="1100" dirty="0" err="1"/>
              <a:t>Sayyouh</a:t>
            </a:r>
            <a:r>
              <a:rPr lang="en-US" sz="1100" dirty="0"/>
              <a:t> M, Kelly AM. Significant incidental cardiac disease on thoracic CT: what the general radiologist needs to know. </a:t>
            </a:r>
            <a:r>
              <a:rPr lang="en-US" sz="1100" i="1" dirty="0"/>
              <a:t>Insights Imaging</a:t>
            </a:r>
            <a:r>
              <a:rPr lang="en-US" sz="1100" dirty="0"/>
              <a:t>. 2019;10(1):10. Published 2019 Feb 6. doi:10.1186/s13244-019-0693-y</a:t>
            </a:r>
          </a:p>
        </p:txBody>
      </p:sp>
      <p:sp>
        <p:nvSpPr>
          <p:cNvPr id="8" name="TextBox 7">
            <a:extLst>
              <a:ext uri="{FF2B5EF4-FFF2-40B4-BE49-F238E27FC236}">
                <a16:creationId xmlns:a16="http://schemas.microsoft.com/office/drawing/2014/main" id="{CF9C15E1-B0EA-1242-A75F-7266BC5419E3}"/>
              </a:ext>
            </a:extLst>
          </p:cNvPr>
          <p:cNvSpPr txBox="1"/>
          <p:nvPr/>
        </p:nvSpPr>
        <p:spPr>
          <a:xfrm>
            <a:off x="597877" y="109024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B261597A-ADFB-C041-8960-50703D4B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892" y="1090246"/>
            <a:ext cx="4126523" cy="4845950"/>
          </a:xfrm>
          <a:prstGeom prst="rect">
            <a:avLst/>
          </a:prstGeom>
        </p:spPr>
      </p:pic>
    </p:spTree>
    <p:extLst>
      <p:ext uri="{BB962C8B-B14F-4D97-AF65-F5344CB8AC3E}">
        <p14:creationId xmlns:p14="http://schemas.microsoft.com/office/powerpoint/2010/main" val="131036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7"/>
          <p:cNvSpPr txBox="1"/>
          <p:nvPr/>
        </p:nvSpPr>
        <p:spPr>
          <a:xfrm>
            <a:off x="690242" y="297074"/>
            <a:ext cx="10716999" cy="918632"/>
          </a:xfrm>
          <a:prstGeom prst="rect">
            <a:avLst/>
          </a:prstGeom>
          <a:noFill/>
          <a:ln>
            <a:noFill/>
          </a:ln>
        </p:spPr>
        <p:txBody>
          <a:bodyPr spcFirstLastPara="1" wrap="square" lIns="91400" tIns="91400" rIns="91400" bIns="91400" anchor="t" anchorCtr="0">
            <a:spAutoFit/>
          </a:bodyPr>
          <a:lstStyle/>
          <a:p>
            <a:pPr algn="ctr">
              <a:lnSpc>
                <a:spcPct val="90000"/>
              </a:lnSpc>
              <a:buClr>
                <a:srgbClr val="FFFFFF"/>
              </a:buClr>
              <a:buSzPts val="3900"/>
            </a:pPr>
            <a:r>
              <a:rPr lang="en-US" sz="3900" b="0" i="0" u="none" strike="noStrike" cap="none" dirty="0">
                <a:solidFill>
                  <a:srgbClr val="FFFFFF"/>
                </a:solidFill>
                <a:latin typeface="Calibri"/>
                <a:ea typeface="Calibri"/>
                <a:cs typeface="Calibri"/>
                <a:sym typeface="Calibri"/>
              </a:rPr>
              <a:t>Imaging Spectrum: CTA Anomalous Coronary Artery</a:t>
            </a:r>
            <a:endParaRPr lang="en-US" sz="1050" dirty="0"/>
          </a:p>
          <a:p>
            <a:pPr marL="0" marR="0" lvl="0" indent="0" algn="ctr" rtl="0">
              <a:lnSpc>
                <a:spcPct val="90000"/>
              </a:lnSpc>
              <a:spcBef>
                <a:spcPts val="0"/>
              </a:spcBef>
              <a:spcAft>
                <a:spcPts val="0"/>
              </a:spcAft>
              <a:buClr>
                <a:srgbClr val="FFFFFF"/>
              </a:buClr>
              <a:buSzPts val="3900"/>
              <a:buFont typeface="Calibri"/>
              <a:buNone/>
            </a:pPr>
            <a:endParaRPr sz="1400" b="0" i="0" u="none" strike="noStrike" cap="none" dirty="0">
              <a:solidFill>
                <a:srgbClr val="000000"/>
              </a:solidFill>
              <a:latin typeface="Arial"/>
              <a:ea typeface="Arial"/>
              <a:cs typeface="Arial"/>
              <a:sym typeface="Arial"/>
            </a:endParaRPr>
          </a:p>
        </p:txBody>
      </p:sp>
      <p:sp>
        <p:nvSpPr>
          <p:cNvPr id="197" name="Google Shape;197;p17"/>
          <p:cNvSpPr txBox="1"/>
          <p:nvPr/>
        </p:nvSpPr>
        <p:spPr>
          <a:xfrm>
            <a:off x="978912" y="2008878"/>
            <a:ext cx="4967676" cy="2308284"/>
          </a:xfrm>
          <a:prstGeom prst="rect">
            <a:avLst/>
          </a:prstGeom>
          <a:noFill/>
          <a:ln>
            <a:noFill/>
          </a:ln>
        </p:spPr>
        <p:txBody>
          <a:bodyPr spcFirstLastPara="1" wrap="square" lIns="91425" tIns="45700" rIns="91425" bIns="45700" anchor="t" anchorCtr="0">
            <a:spAutoFit/>
          </a:bodyPr>
          <a:lstStyle/>
          <a:p>
            <a:pPr lvl="0"/>
            <a:r>
              <a:rPr lang="en-US" sz="2400" dirty="0">
                <a:solidFill>
                  <a:srgbClr val="EDEDED"/>
                </a:solidFill>
                <a:ea typeface="Calibri"/>
                <a:cs typeface="Calibri"/>
                <a:sym typeface="Calibri"/>
              </a:rPr>
              <a:t>Contrast-enhanced CT in the axial projection at the level of the pulmonary artery demonstrates the right coronary artery arising from the left coronary cusp (</a:t>
            </a:r>
            <a:r>
              <a:rPr lang="en-US" sz="2400" dirty="0">
                <a:solidFill>
                  <a:srgbClr val="FF0000"/>
                </a:solidFill>
                <a:ea typeface="Calibri"/>
                <a:cs typeface="Calibri"/>
                <a:sym typeface="Calibri"/>
              </a:rPr>
              <a:t>red arrow</a:t>
            </a:r>
            <a:r>
              <a:rPr lang="en-US" sz="2400" dirty="0">
                <a:solidFill>
                  <a:srgbClr val="EDEDED"/>
                </a:solidFill>
                <a:ea typeface="Calibri"/>
                <a:cs typeface="Calibri"/>
                <a:sym typeface="Calibri"/>
              </a:rPr>
              <a:t>). </a:t>
            </a:r>
            <a:r>
              <a:rPr lang="en-US" sz="2400" dirty="0"/>
              <a:t>AO aorta, PA pulmonary artery.</a:t>
            </a:r>
            <a:endParaRPr sz="2400" dirty="0">
              <a:solidFill>
                <a:srgbClr val="FFFFFF"/>
              </a:solidFill>
              <a:ea typeface="Calibri"/>
              <a:cs typeface="Calibri"/>
              <a:sym typeface="Calibri"/>
            </a:endParaRPr>
          </a:p>
        </p:txBody>
      </p:sp>
      <p:sp>
        <p:nvSpPr>
          <p:cNvPr id="2" name="TextBox 1">
            <a:extLst>
              <a:ext uri="{FF2B5EF4-FFF2-40B4-BE49-F238E27FC236}">
                <a16:creationId xmlns:a16="http://schemas.microsoft.com/office/drawing/2014/main" id="{B33537FE-4CB2-3647-A295-2FF9E34ECF31}"/>
              </a:ext>
            </a:extLst>
          </p:cNvPr>
          <p:cNvSpPr txBox="1"/>
          <p:nvPr/>
        </p:nvSpPr>
        <p:spPr>
          <a:xfrm>
            <a:off x="175847" y="6383214"/>
            <a:ext cx="12016154" cy="430887"/>
          </a:xfrm>
          <a:prstGeom prst="rect">
            <a:avLst/>
          </a:prstGeom>
          <a:noFill/>
        </p:spPr>
        <p:txBody>
          <a:bodyPr wrap="square" rtlCol="0">
            <a:spAutoFit/>
          </a:bodyPr>
          <a:lstStyle/>
          <a:p>
            <a:r>
              <a:rPr lang="en-US" sz="1100" dirty="0"/>
              <a:t>Image Courtesy of: Krueger M, Cronin P, </a:t>
            </a:r>
            <a:r>
              <a:rPr lang="en-US" sz="1100" dirty="0" err="1"/>
              <a:t>Sayyouh</a:t>
            </a:r>
            <a:r>
              <a:rPr lang="en-US" sz="1100" dirty="0"/>
              <a:t> M, Kelly AM. Significant incidental cardiac disease on thoracic CT: what the general radiologist needs to know. </a:t>
            </a:r>
            <a:r>
              <a:rPr lang="en-US" sz="1100" i="1" dirty="0"/>
              <a:t>Insights Imaging</a:t>
            </a:r>
            <a:r>
              <a:rPr lang="en-US" sz="1100" dirty="0"/>
              <a:t>. 2019;10(1):10. Published 2019 Feb 6. doi:10.1186/s13244-019-0693-y</a:t>
            </a:r>
          </a:p>
        </p:txBody>
      </p:sp>
      <p:sp>
        <p:nvSpPr>
          <p:cNvPr id="8" name="TextBox 7">
            <a:extLst>
              <a:ext uri="{FF2B5EF4-FFF2-40B4-BE49-F238E27FC236}">
                <a16:creationId xmlns:a16="http://schemas.microsoft.com/office/drawing/2014/main" id="{CF9C15E1-B0EA-1242-A75F-7266BC5419E3}"/>
              </a:ext>
            </a:extLst>
          </p:cNvPr>
          <p:cNvSpPr txBox="1"/>
          <p:nvPr/>
        </p:nvSpPr>
        <p:spPr>
          <a:xfrm>
            <a:off x="597877" y="1090246"/>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4FFA3276-FEFE-B34A-BA13-D4105E9FA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047" y="988060"/>
            <a:ext cx="5659560" cy="5175008"/>
          </a:xfrm>
          <a:prstGeom prst="rect">
            <a:avLst/>
          </a:prstGeom>
        </p:spPr>
      </p:pic>
    </p:spTree>
    <p:extLst>
      <p:ext uri="{BB962C8B-B14F-4D97-AF65-F5344CB8AC3E}">
        <p14:creationId xmlns:p14="http://schemas.microsoft.com/office/powerpoint/2010/main" val="139086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704E-29E2-4464-8745-7C9544755B5A}"/>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9566BEF5-44C4-4E5C-90FB-BBA05EEDB023}"/>
              </a:ext>
            </a:extLst>
          </p:cNvPr>
          <p:cNvSpPr>
            <a:spLocks noGrp="1"/>
          </p:cNvSpPr>
          <p:nvPr>
            <p:ph idx="1"/>
          </p:nvPr>
        </p:nvSpPr>
        <p:spPr>
          <a:xfrm>
            <a:off x="838200" y="1529862"/>
            <a:ext cx="10515600" cy="4647101"/>
          </a:xfrm>
        </p:spPr>
        <p:txBody>
          <a:bodyPr>
            <a:normAutofit fontScale="92500"/>
          </a:bodyPr>
          <a:lstStyle/>
          <a:p>
            <a:endParaRPr lang="en-US" dirty="0"/>
          </a:p>
          <a:p>
            <a:r>
              <a:rPr lang="en-US" dirty="0"/>
              <a:t>Although the patient with incidentally found coronary artery calcifications presented in this case ended up having significant coronary stenosis seen on cardiac catheterization requiring 3-vessel CABG, not all patients with evidence of significant coronary calcifications on chest CT will have clinically significant stenosis.</a:t>
            </a:r>
          </a:p>
          <a:p>
            <a:r>
              <a:rPr lang="en-US" dirty="0"/>
              <a:t>Since the extent of coronary artery calcification does not necessarily indicate the extent of stenosis, incidentally found extensive coronary calcifications seen on chest CT should not automatically entail additional downstream invasive testing such as cardiac catheterization or even a cardiology referral. The patient’s risk factors, symptoms, and clinical history should be taken into consideration along with the incidental findings.</a:t>
            </a:r>
          </a:p>
          <a:p>
            <a:endParaRPr lang="en-US" dirty="0"/>
          </a:p>
        </p:txBody>
      </p:sp>
    </p:spTree>
    <p:extLst>
      <p:ext uri="{BB962C8B-B14F-4D97-AF65-F5344CB8AC3E}">
        <p14:creationId xmlns:p14="http://schemas.microsoft.com/office/powerpoint/2010/main" val="327874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4F47-7BDA-4AE7-A40C-3B754FCCE7CC}"/>
              </a:ext>
            </a:extLst>
          </p:cNvPr>
          <p:cNvSpPr>
            <a:spLocks noGrp="1"/>
          </p:cNvSpPr>
          <p:nvPr>
            <p:ph type="title"/>
          </p:nvPr>
        </p:nvSpPr>
        <p:spPr/>
        <p:txBody>
          <a:bodyPr/>
          <a:lstStyle/>
          <a:p>
            <a:r>
              <a:rPr lang="en-US" dirty="0"/>
              <a:t>LINKS AND REFERENCES</a:t>
            </a:r>
          </a:p>
        </p:txBody>
      </p:sp>
      <p:sp>
        <p:nvSpPr>
          <p:cNvPr id="3" name="Content Placeholder 2">
            <a:extLst>
              <a:ext uri="{FF2B5EF4-FFF2-40B4-BE49-F238E27FC236}">
                <a16:creationId xmlns:a16="http://schemas.microsoft.com/office/drawing/2014/main" id="{D51A5017-1719-4DE2-8D8A-B1107DEF5047}"/>
              </a:ext>
            </a:extLst>
          </p:cNvPr>
          <p:cNvSpPr>
            <a:spLocks noGrp="1"/>
          </p:cNvSpPr>
          <p:nvPr>
            <p:ph idx="1"/>
          </p:nvPr>
        </p:nvSpPr>
        <p:spPr>
          <a:xfrm>
            <a:off x="838200" y="1690688"/>
            <a:ext cx="10515600" cy="4351338"/>
          </a:xfrm>
        </p:spPr>
        <p:txBody>
          <a:bodyPr>
            <a:normAutofit fontScale="55000" lnSpcReduction="20000"/>
          </a:bodyPr>
          <a:lstStyle/>
          <a:p>
            <a:endParaRPr lang="en-US" dirty="0"/>
          </a:p>
          <a:p>
            <a:r>
              <a:rPr lang="en-US" dirty="0"/>
              <a:t>Bell DJ, Coronary Artery Disease, </a:t>
            </a:r>
            <a:r>
              <a:rPr lang="en-US" dirty="0" err="1"/>
              <a:t>Radiopaedia.org</a:t>
            </a:r>
            <a:r>
              <a:rPr lang="en-US" dirty="0"/>
              <a:t>.</a:t>
            </a:r>
          </a:p>
          <a:p>
            <a:r>
              <a:rPr lang="en-US" dirty="0"/>
              <a:t>Smith, L., </a:t>
            </a:r>
            <a:r>
              <a:rPr lang="en-US" dirty="0" err="1"/>
              <a:t>Bickle</a:t>
            </a:r>
            <a:r>
              <a:rPr lang="en-US" dirty="0"/>
              <a:t>, I. Left anterior descending artery. Reference article, </a:t>
            </a:r>
            <a:r>
              <a:rPr lang="en-US" dirty="0" err="1"/>
              <a:t>Radiopaedia.org</a:t>
            </a:r>
            <a:r>
              <a:rPr lang="en-US" dirty="0"/>
              <a:t>. </a:t>
            </a:r>
          </a:p>
          <a:p>
            <a:r>
              <a:rPr lang="en-US" dirty="0"/>
              <a:t>Mori H, Torii S, </a:t>
            </a:r>
            <a:r>
              <a:rPr lang="en-US" dirty="0" err="1"/>
              <a:t>Kutyna</a:t>
            </a:r>
            <a:r>
              <a:rPr lang="en-US" dirty="0"/>
              <a:t> M, Sakamoto A, Finn AV, </a:t>
            </a:r>
            <a:r>
              <a:rPr lang="en-US" dirty="0" err="1"/>
              <a:t>Virmani</a:t>
            </a:r>
            <a:r>
              <a:rPr lang="en-US" dirty="0"/>
              <a:t> R. Coronary Artery Calcification and its Progression: What Does it Really Mean? JACC Cardiovasc Imaging. 2018 Jan;11(1):127-142. </a:t>
            </a:r>
            <a:r>
              <a:rPr lang="en-US" dirty="0" err="1"/>
              <a:t>doi</a:t>
            </a:r>
            <a:r>
              <a:rPr lang="en-US" dirty="0"/>
              <a:t>: 10.1016/j.jcmg.2017.10.012. PMID: 29301708.</a:t>
            </a:r>
          </a:p>
          <a:p>
            <a:r>
              <a:rPr lang="en-US" dirty="0" err="1"/>
              <a:t>Faggiano</a:t>
            </a:r>
            <a:r>
              <a:rPr lang="en-US" dirty="0"/>
              <a:t> P, </a:t>
            </a:r>
            <a:r>
              <a:rPr lang="en-US" dirty="0" err="1"/>
              <a:t>Dasseni</a:t>
            </a:r>
            <a:r>
              <a:rPr lang="en-US" dirty="0"/>
              <a:t> N, </a:t>
            </a:r>
            <a:r>
              <a:rPr lang="en-US" dirty="0" err="1"/>
              <a:t>Gaibazzi</a:t>
            </a:r>
            <a:r>
              <a:rPr lang="en-US" dirty="0"/>
              <a:t> N, et al. Cardiac calcification as a marker of subclinical atherosclerosis and predictor of cardiovascular events: a review of the evidence. Eur J </a:t>
            </a:r>
            <a:r>
              <a:rPr lang="en-US" dirty="0" err="1"/>
              <a:t>Prev</a:t>
            </a:r>
            <a:r>
              <a:rPr lang="en-US" dirty="0"/>
              <a:t> </a:t>
            </a:r>
            <a:r>
              <a:rPr lang="en-US" dirty="0" err="1"/>
              <a:t>Cardiol</a:t>
            </a:r>
            <a:r>
              <a:rPr lang="en-US" dirty="0"/>
              <a:t> 2019;26:1191–204</a:t>
            </a:r>
          </a:p>
          <a:p>
            <a:r>
              <a:rPr lang="en-US" dirty="0"/>
              <a:t>Head SJ, </a:t>
            </a:r>
            <a:r>
              <a:rPr lang="en-US" dirty="0" err="1"/>
              <a:t>Milojevic</a:t>
            </a:r>
            <a:r>
              <a:rPr lang="en-US" dirty="0"/>
              <a:t> M, Daemen J, et al. Mortality after coronary artery bypass grafting versus percutaneous coronary intervention with stenting for coronary artery disease: a pooled analysis of individual patient data. </a:t>
            </a:r>
            <a:r>
              <a:rPr lang="en-US" i="1" dirty="0"/>
              <a:t>Lancet</a:t>
            </a:r>
            <a:r>
              <a:rPr lang="en-US" dirty="0"/>
              <a:t> 2018;391:939-48.</a:t>
            </a:r>
          </a:p>
          <a:p>
            <a:r>
              <a:rPr lang="en-US" dirty="0"/>
              <a:t>Smith SC Jr, Dove JT, Jacobs AK, Kennedy JW, </a:t>
            </a:r>
            <a:r>
              <a:rPr lang="en-US" dirty="0" err="1"/>
              <a:t>Kereiakes</a:t>
            </a:r>
            <a:r>
              <a:rPr lang="en-US" dirty="0"/>
              <a:t> D, Kern MJ, Kuntz RE, </a:t>
            </a:r>
            <a:r>
              <a:rPr lang="en-US" dirty="0" err="1"/>
              <a:t>Popma</a:t>
            </a:r>
            <a:r>
              <a:rPr lang="en-US" dirty="0"/>
              <a:t> JJ, Schaff HV, Williams DO, Gibbons RJ, Alpert JP, Eagle KA, Faxon DP, </a:t>
            </a:r>
            <a:r>
              <a:rPr lang="en-US" dirty="0" err="1"/>
              <a:t>Fuster</a:t>
            </a:r>
            <a:r>
              <a:rPr lang="en-US" dirty="0"/>
              <a:t> V, Gardner TJ, </a:t>
            </a:r>
            <a:r>
              <a:rPr lang="en-US" dirty="0" err="1"/>
              <a:t>Gregoratos</a:t>
            </a:r>
            <a:r>
              <a:rPr lang="en-US" dirty="0"/>
              <a:t> G, Russell RO, Smith SC Jr; American College of Cardiology/American Heart Association task force on practice guidelines (Committee to revise the 1993 guidelines for percutaneous transluminal coronary angioplasty); Society for Cardiac Angiography and Interventions. ACC/AHA guidelines for percutaneous coronary intervention (revision of the 1993 PTCA guidelines)-executive summary: a report of the American College of Cardiology/American Heart Association task force on practice guidelines (Committee to revise the 1993 guidelines for percutaneous transluminal coronary angioplasty) endorsed by the Society for Cardiac Angiography and Interventions. Circulation. 2001 Jun 19;103(24):3019-41. </a:t>
            </a:r>
            <a:r>
              <a:rPr lang="en-US" dirty="0" err="1"/>
              <a:t>doi</a:t>
            </a:r>
            <a:r>
              <a:rPr lang="en-US" dirty="0"/>
              <a:t>: 10.1161/01.cir.103.24.3019. PMID: 11413094.</a:t>
            </a:r>
          </a:p>
          <a:p>
            <a:r>
              <a:rPr lang="en-US" dirty="0"/>
              <a:t>Krueger M, Cronin P, </a:t>
            </a:r>
            <a:r>
              <a:rPr lang="en-US" dirty="0" err="1"/>
              <a:t>Sayyouh</a:t>
            </a:r>
            <a:r>
              <a:rPr lang="en-US" dirty="0"/>
              <a:t> M, Kelly AM. Significant incidental cardiac disease on thoracic CT: what the general radiologist needs to know. </a:t>
            </a:r>
            <a:r>
              <a:rPr lang="en-US" i="1" dirty="0"/>
              <a:t>Insights Imaging</a:t>
            </a:r>
            <a:r>
              <a:rPr lang="en-US" dirty="0"/>
              <a:t>. 2019;10(1):10. Published 2019 Feb 6. doi:10.1186/s13244-019-0693-y</a:t>
            </a:r>
          </a:p>
          <a:p>
            <a:endParaRPr lang="en-US" dirty="0"/>
          </a:p>
          <a:p>
            <a:endParaRPr lang="en-US" dirty="0"/>
          </a:p>
          <a:p>
            <a:endParaRPr lang="en-US" dirty="0"/>
          </a:p>
        </p:txBody>
      </p:sp>
    </p:spTree>
    <p:extLst>
      <p:ext uri="{BB962C8B-B14F-4D97-AF65-F5344CB8AC3E}">
        <p14:creationId xmlns:p14="http://schemas.microsoft.com/office/powerpoint/2010/main" val="113086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6185-0CDB-4771-B74F-531EE6AF0EEE}"/>
              </a:ext>
            </a:extLst>
          </p:cNvPr>
          <p:cNvSpPr>
            <a:spLocks noGrp="1"/>
          </p:cNvSpPr>
          <p:nvPr>
            <p:ph type="title"/>
          </p:nvPr>
        </p:nvSpPr>
        <p:spPr/>
        <p:txBody>
          <a:bodyPr/>
          <a:lstStyle/>
          <a:p>
            <a:pPr algn="ctr"/>
            <a:r>
              <a:rPr lang="en-US" dirty="0"/>
              <a:t>CASE HISTORY</a:t>
            </a:r>
          </a:p>
        </p:txBody>
      </p:sp>
      <p:sp>
        <p:nvSpPr>
          <p:cNvPr id="3" name="Content Placeholder 2">
            <a:extLst>
              <a:ext uri="{FF2B5EF4-FFF2-40B4-BE49-F238E27FC236}">
                <a16:creationId xmlns:a16="http://schemas.microsoft.com/office/drawing/2014/main" id="{8AFB118E-6B8D-4609-A2EF-E1821933D5C2}"/>
              </a:ext>
            </a:extLst>
          </p:cNvPr>
          <p:cNvSpPr>
            <a:spLocks noGrp="1"/>
          </p:cNvSpPr>
          <p:nvPr>
            <p:ph idx="1"/>
          </p:nvPr>
        </p:nvSpPr>
        <p:spPr/>
        <p:txBody>
          <a:bodyPr/>
          <a:lstStyle/>
          <a:p>
            <a:pPr marL="0" indent="0">
              <a:buNone/>
            </a:pPr>
            <a:r>
              <a:rPr lang="en-US" dirty="0"/>
              <a:t>78-year-old female with known history of well-controlled diabetes, hypertension, hyperlipidemia, 30-pack year smoking history (quit 1986), and obesity (class 2) presents for scheduled CT chest without contrast for follow-up of an asymptomatic 3mm nodule at the right lung apex seen on CT C-spine. </a:t>
            </a:r>
          </a:p>
        </p:txBody>
      </p:sp>
    </p:spTree>
    <p:extLst>
      <p:ext uri="{BB962C8B-B14F-4D97-AF65-F5344CB8AC3E}">
        <p14:creationId xmlns:p14="http://schemas.microsoft.com/office/powerpoint/2010/main" val="921423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6F35-82F2-4DEE-8BE2-53BCD8B01CC7}"/>
              </a:ext>
            </a:extLst>
          </p:cNvPr>
          <p:cNvSpPr>
            <a:spLocks noGrp="1"/>
          </p:cNvSpPr>
          <p:nvPr>
            <p:ph type="title"/>
          </p:nvPr>
        </p:nvSpPr>
        <p:spPr/>
        <p:txBody>
          <a:bodyPr/>
          <a:lstStyle/>
          <a:p>
            <a:r>
              <a:rPr lang="en-US" dirty="0"/>
              <a:t>CT Chest Without Contrast</a:t>
            </a:r>
          </a:p>
        </p:txBody>
      </p:sp>
      <p:sp>
        <p:nvSpPr>
          <p:cNvPr id="7" name="Rectangle 6"/>
          <p:cNvSpPr/>
          <p:nvPr/>
        </p:nvSpPr>
        <p:spPr>
          <a:xfrm>
            <a:off x="608136" y="5449595"/>
            <a:ext cx="11053762" cy="1200329"/>
          </a:xfrm>
          <a:prstGeom prst="rect">
            <a:avLst/>
          </a:prstGeom>
        </p:spPr>
        <p:txBody>
          <a:bodyPr wrap="square">
            <a:spAutoFit/>
          </a:bodyPr>
          <a:lstStyle/>
          <a:p>
            <a:pPr marL="0" lvl="2">
              <a:spcAft>
                <a:spcPts val="600"/>
              </a:spcAft>
            </a:pPr>
            <a:r>
              <a:rPr lang="en-US" sz="2400" dirty="0"/>
              <a:t>CT chest without contrast also showed significant calcifications of the left main coronary artery (</a:t>
            </a:r>
            <a:r>
              <a:rPr lang="en-US" sz="2400" dirty="0">
                <a:solidFill>
                  <a:srgbClr val="FF0000"/>
                </a:solidFill>
              </a:rPr>
              <a:t>red arrow</a:t>
            </a:r>
            <a:r>
              <a:rPr lang="en-US" sz="2400" dirty="0"/>
              <a:t>), proximal left anterior descending artery (</a:t>
            </a:r>
            <a:r>
              <a:rPr lang="en-US" sz="2400" dirty="0">
                <a:solidFill>
                  <a:schemeClr val="accent1"/>
                </a:solidFill>
              </a:rPr>
              <a:t>blue arrow</a:t>
            </a:r>
            <a:r>
              <a:rPr lang="en-US" sz="2400" dirty="0"/>
              <a:t>), </a:t>
            </a:r>
            <a:r>
              <a:rPr lang="en-US" sz="2400" dirty="0" smtClean="0"/>
              <a:t>circumflex </a:t>
            </a:r>
            <a:r>
              <a:rPr lang="en-US" sz="2400" dirty="0"/>
              <a:t>artery (</a:t>
            </a:r>
            <a:r>
              <a:rPr lang="en-US" sz="2400" dirty="0">
                <a:solidFill>
                  <a:schemeClr val="accent6"/>
                </a:solidFill>
              </a:rPr>
              <a:t>green arrow</a:t>
            </a:r>
            <a:r>
              <a:rPr lang="en-US" sz="2400" dirty="0"/>
              <a:t>), and right coronary artery (</a:t>
            </a:r>
            <a:r>
              <a:rPr lang="en-US" sz="2400" dirty="0">
                <a:solidFill>
                  <a:srgbClr val="A130A0"/>
                </a:solidFill>
              </a:rPr>
              <a:t>purple arrow</a:t>
            </a:r>
            <a:r>
              <a:rPr lang="en-US" sz="2400" dirty="0"/>
              <a:t>).</a:t>
            </a:r>
          </a:p>
        </p:txBody>
      </p:sp>
      <p:pic>
        <p:nvPicPr>
          <p:cNvPr id="4" name="Picture 3">
            <a:extLst>
              <a:ext uri="{FF2B5EF4-FFF2-40B4-BE49-F238E27FC236}">
                <a16:creationId xmlns:a16="http://schemas.microsoft.com/office/drawing/2014/main" id="{56210BA0-6707-C14C-8F6A-657EC2075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36" y="1276626"/>
            <a:ext cx="5319874" cy="4172969"/>
          </a:xfrm>
          <a:prstGeom prst="rect">
            <a:avLst/>
          </a:prstGeom>
        </p:spPr>
      </p:pic>
      <p:pic>
        <p:nvPicPr>
          <p:cNvPr id="9" name="Picture 8">
            <a:extLst>
              <a:ext uri="{FF2B5EF4-FFF2-40B4-BE49-F238E27FC236}">
                <a16:creationId xmlns:a16="http://schemas.microsoft.com/office/drawing/2014/main" id="{990484A0-369E-214F-B1BD-5A1F1849B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7" y="1342515"/>
            <a:ext cx="5487867" cy="4172970"/>
          </a:xfrm>
          <a:prstGeom prst="rect">
            <a:avLst/>
          </a:prstGeom>
        </p:spPr>
      </p:pic>
    </p:spTree>
    <p:extLst>
      <p:ext uri="{BB962C8B-B14F-4D97-AF65-F5344CB8AC3E}">
        <p14:creationId xmlns:p14="http://schemas.microsoft.com/office/powerpoint/2010/main" val="367166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6F35-82F2-4DEE-8BE2-53BCD8B01CC7}"/>
              </a:ext>
            </a:extLst>
          </p:cNvPr>
          <p:cNvSpPr>
            <a:spLocks noGrp="1"/>
          </p:cNvSpPr>
          <p:nvPr>
            <p:ph type="title"/>
          </p:nvPr>
        </p:nvSpPr>
        <p:spPr/>
        <p:txBody>
          <a:bodyPr/>
          <a:lstStyle/>
          <a:p>
            <a:r>
              <a:rPr lang="en-US" dirty="0"/>
              <a:t>CT Chest Without Contrast</a:t>
            </a:r>
          </a:p>
        </p:txBody>
      </p:sp>
      <p:sp>
        <p:nvSpPr>
          <p:cNvPr id="7" name="Rectangle 6"/>
          <p:cNvSpPr/>
          <p:nvPr/>
        </p:nvSpPr>
        <p:spPr>
          <a:xfrm>
            <a:off x="569119" y="5581374"/>
            <a:ext cx="11053762" cy="1200329"/>
          </a:xfrm>
          <a:prstGeom prst="rect">
            <a:avLst/>
          </a:prstGeom>
        </p:spPr>
        <p:txBody>
          <a:bodyPr wrap="square">
            <a:spAutoFit/>
          </a:bodyPr>
          <a:lstStyle/>
          <a:p>
            <a:pPr marL="0" lvl="2">
              <a:spcAft>
                <a:spcPts val="600"/>
              </a:spcAft>
            </a:pPr>
            <a:r>
              <a:rPr lang="en-US" sz="2400" dirty="0"/>
              <a:t>In addition, CT chest in the axial projection at the level of the left inferior pulmonary vein showed moderate calcifications of the aortic valve (</a:t>
            </a:r>
            <a:r>
              <a:rPr lang="en-US" sz="2400" dirty="0">
                <a:solidFill>
                  <a:srgbClr val="FF0000"/>
                </a:solidFill>
              </a:rPr>
              <a:t>red arrow</a:t>
            </a:r>
            <a:r>
              <a:rPr lang="en-US" sz="2400" dirty="0"/>
              <a:t>), indicating likely moderately severe aortic valve stenosis.</a:t>
            </a:r>
          </a:p>
        </p:txBody>
      </p:sp>
      <p:pic>
        <p:nvPicPr>
          <p:cNvPr id="5" name="Picture 4">
            <a:extLst>
              <a:ext uri="{FF2B5EF4-FFF2-40B4-BE49-F238E27FC236}">
                <a16:creationId xmlns:a16="http://schemas.microsoft.com/office/drawing/2014/main" id="{55016E18-F484-6541-B9C3-D069AE36C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743" y="1372912"/>
            <a:ext cx="5809625" cy="4208462"/>
          </a:xfrm>
          <a:prstGeom prst="rect">
            <a:avLst/>
          </a:prstGeom>
        </p:spPr>
      </p:pic>
    </p:spTree>
    <p:extLst>
      <p:ext uri="{BB962C8B-B14F-4D97-AF65-F5344CB8AC3E}">
        <p14:creationId xmlns:p14="http://schemas.microsoft.com/office/powerpoint/2010/main" val="233099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6F35-82F2-4DEE-8BE2-53BCD8B01CC7}"/>
              </a:ext>
            </a:extLst>
          </p:cNvPr>
          <p:cNvSpPr>
            <a:spLocks noGrp="1"/>
          </p:cNvSpPr>
          <p:nvPr>
            <p:ph type="title"/>
          </p:nvPr>
        </p:nvSpPr>
        <p:spPr>
          <a:xfrm>
            <a:off x="838200" y="154110"/>
            <a:ext cx="10515600" cy="1325563"/>
          </a:xfrm>
        </p:spPr>
        <p:txBody>
          <a:bodyPr/>
          <a:lstStyle/>
          <a:p>
            <a:pPr algn="ctr"/>
            <a:r>
              <a:rPr lang="en-US" dirty="0"/>
              <a:t>CT Chest Without </a:t>
            </a:r>
            <a:r>
              <a:rPr lang="en-US" dirty="0" smtClean="0"/>
              <a:t>Contrast </a:t>
            </a:r>
            <a:br>
              <a:rPr lang="en-US" dirty="0" smtClean="0"/>
            </a:br>
            <a:r>
              <a:rPr lang="en-US" dirty="0" smtClean="0"/>
              <a:t>Stable Lung Nodules</a:t>
            </a:r>
            <a:endParaRPr lang="en-US" dirty="0"/>
          </a:p>
        </p:txBody>
      </p:sp>
      <p:sp>
        <p:nvSpPr>
          <p:cNvPr id="7" name="Rectangle 6"/>
          <p:cNvSpPr/>
          <p:nvPr/>
        </p:nvSpPr>
        <p:spPr>
          <a:xfrm>
            <a:off x="569119" y="5241290"/>
            <a:ext cx="11053762" cy="1200329"/>
          </a:xfrm>
          <a:prstGeom prst="rect">
            <a:avLst/>
          </a:prstGeom>
        </p:spPr>
        <p:txBody>
          <a:bodyPr wrap="square">
            <a:spAutoFit/>
          </a:bodyPr>
          <a:lstStyle/>
          <a:p>
            <a:pPr marL="0" lvl="2">
              <a:spcAft>
                <a:spcPts val="600"/>
              </a:spcAft>
            </a:pPr>
            <a:r>
              <a:rPr lang="en-US" sz="2400" dirty="0"/>
              <a:t>CT chest without contrast in the axial projections revealed an unchanged 3mm nodule in the right lung apex (</a:t>
            </a:r>
            <a:r>
              <a:rPr lang="en-US" sz="2400" dirty="0">
                <a:solidFill>
                  <a:srgbClr val="FF0000"/>
                </a:solidFill>
              </a:rPr>
              <a:t>red arrow</a:t>
            </a:r>
            <a:r>
              <a:rPr lang="en-US" sz="2400" dirty="0"/>
              <a:t>), and several additional smaller nodules including a 2.2mm subpleural nodule in the right upper lobe posteriorly (</a:t>
            </a:r>
            <a:r>
              <a:rPr lang="en-US" sz="2400" dirty="0">
                <a:solidFill>
                  <a:srgbClr val="0070C0"/>
                </a:solidFill>
              </a:rPr>
              <a:t>blue arrow</a:t>
            </a:r>
            <a:r>
              <a:rPr lang="en-US" sz="2400" dirty="0"/>
              <a:t>). </a:t>
            </a:r>
          </a:p>
        </p:txBody>
      </p:sp>
      <p:pic>
        <p:nvPicPr>
          <p:cNvPr id="8" name="Picture 7">
            <a:extLst>
              <a:ext uri="{FF2B5EF4-FFF2-40B4-BE49-F238E27FC236}">
                <a16:creationId xmlns:a16="http://schemas.microsoft.com/office/drawing/2014/main" id="{95104136-EC54-DE47-8441-E479FCF87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58345"/>
            <a:ext cx="4437185" cy="3454206"/>
          </a:xfrm>
          <a:prstGeom prst="rect">
            <a:avLst/>
          </a:prstGeom>
        </p:spPr>
      </p:pic>
      <p:pic>
        <p:nvPicPr>
          <p:cNvPr id="12" name="Picture 11">
            <a:extLst>
              <a:ext uri="{FF2B5EF4-FFF2-40B4-BE49-F238E27FC236}">
                <a16:creationId xmlns:a16="http://schemas.microsoft.com/office/drawing/2014/main" id="{724433A9-1B6D-BF44-8270-7881C89A7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92007"/>
            <a:ext cx="4698512" cy="3386881"/>
          </a:xfrm>
          <a:prstGeom prst="rect">
            <a:avLst/>
          </a:prstGeom>
        </p:spPr>
      </p:pic>
    </p:spTree>
    <p:extLst>
      <p:ext uri="{BB962C8B-B14F-4D97-AF65-F5344CB8AC3E}">
        <p14:creationId xmlns:p14="http://schemas.microsoft.com/office/powerpoint/2010/main" val="343555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6F35-82F2-4DEE-8BE2-53BCD8B01CC7}"/>
              </a:ext>
            </a:extLst>
          </p:cNvPr>
          <p:cNvSpPr>
            <a:spLocks noGrp="1"/>
          </p:cNvSpPr>
          <p:nvPr>
            <p:ph type="title"/>
          </p:nvPr>
        </p:nvSpPr>
        <p:spPr>
          <a:xfrm>
            <a:off x="569119" y="365125"/>
            <a:ext cx="10515600" cy="1325563"/>
          </a:xfrm>
        </p:spPr>
        <p:txBody>
          <a:bodyPr/>
          <a:lstStyle/>
          <a:p>
            <a:pPr algn="ctr"/>
            <a:r>
              <a:rPr lang="en-US" dirty="0"/>
              <a:t>Cardiology Referral</a:t>
            </a:r>
          </a:p>
        </p:txBody>
      </p:sp>
      <p:sp>
        <p:nvSpPr>
          <p:cNvPr id="7" name="Rectangle 6"/>
          <p:cNvSpPr/>
          <p:nvPr/>
        </p:nvSpPr>
        <p:spPr>
          <a:xfrm>
            <a:off x="569119" y="1690688"/>
            <a:ext cx="11053762" cy="4093428"/>
          </a:xfrm>
          <a:prstGeom prst="rect">
            <a:avLst/>
          </a:prstGeom>
        </p:spPr>
        <p:txBody>
          <a:bodyPr wrap="square">
            <a:spAutoFit/>
          </a:bodyPr>
          <a:lstStyle/>
          <a:p>
            <a:pPr marL="342900" lvl="2" indent="-342900">
              <a:spcAft>
                <a:spcPts val="600"/>
              </a:spcAft>
              <a:buFont typeface="Arial" panose="020B0604020202020204" pitchFamily="34" charset="0"/>
              <a:buChar char="•"/>
            </a:pPr>
            <a:r>
              <a:rPr lang="en-US" sz="2400" dirty="0"/>
              <a:t>Given moderate calcifications of the aortic valve, and significant multi-vessel coronary artery calcifications, a referral to cardiology was placed.</a:t>
            </a:r>
          </a:p>
          <a:p>
            <a:pPr marL="0" lvl="2">
              <a:spcAft>
                <a:spcPts val="600"/>
              </a:spcAft>
            </a:pPr>
            <a:endParaRPr lang="en-US" sz="2400" dirty="0"/>
          </a:p>
          <a:p>
            <a:pPr marL="342900" lvl="2" indent="-342900">
              <a:spcAft>
                <a:spcPts val="600"/>
              </a:spcAft>
              <a:buFont typeface="Arial" panose="020B0604020202020204" pitchFamily="34" charset="0"/>
              <a:buChar char="•"/>
            </a:pPr>
            <a:r>
              <a:rPr lang="en-US" sz="2400" dirty="0"/>
              <a:t>Due to the presence of several cardiovascular risk factors, new onset fatigue and dyspnea on exertion, and imaging evidence of coronary and valvular calcifications on CT, the cardiology team determined that the patient may have extensive coronary artery disease and/or symptomatic aortic valve stenosis.</a:t>
            </a:r>
          </a:p>
          <a:p>
            <a:pPr marL="342900" lvl="2" indent="-342900">
              <a:spcAft>
                <a:spcPts val="600"/>
              </a:spcAft>
              <a:buFont typeface="Arial" panose="020B0604020202020204" pitchFamily="34" charset="0"/>
              <a:buChar char="•"/>
            </a:pPr>
            <a:endParaRPr lang="en-US" sz="2400" dirty="0"/>
          </a:p>
          <a:p>
            <a:pPr marL="342900" lvl="2" indent="-342900">
              <a:spcAft>
                <a:spcPts val="600"/>
              </a:spcAft>
              <a:buFont typeface="Arial" panose="020B0604020202020204" pitchFamily="34" charset="0"/>
              <a:buChar char="•"/>
            </a:pPr>
            <a:r>
              <a:rPr lang="en-US" sz="2400" dirty="0"/>
              <a:t>Therefore, the cardiology team recommended an echo and cardiac catheterization to further characterize valvular function and coronary calcifications, respectively.</a:t>
            </a:r>
          </a:p>
        </p:txBody>
      </p:sp>
    </p:spTree>
    <p:extLst>
      <p:ext uri="{BB962C8B-B14F-4D97-AF65-F5344CB8AC3E}">
        <p14:creationId xmlns:p14="http://schemas.microsoft.com/office/powerpoint/2010/main" val="28022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6F35-82F2-4DEE-8BE2-53BCD8B01CC7}"/>
              </a:ext>
            </a:extLst>
          </p:cNvPr>
          <p:cNvSpPr>
            <a:spLocks noGrp="1"/>
          </p:cNvSpPr>
          <p:nvPr>
            <p:ph type="title"/>
          </p:nvPr>
        </p:nvSpPr>
        <p:spPr>
          <a:xfrm>
            <a:off x="838200" y="214266"/>
            <a:ext cx="10515600" cy="1325563"/>
          </a:xfrm>
        </p:spPr>
        <p:txBody>
          <a:bodyPr/>
          <a:lstStyle/>
          <a:p>
            <a:r>
              <a:rPr lang="en-US" dirty="0"/>
              <a:t>Transthoracic Echocardiogram</a:t>
            </a:r>
          </a:p>
        </p:txBody>
      </p:sp>
      <p:sp>
        <p:nvSpPr>
          <p:cNvPr id="7" name="Rectangle 6"/>
          <p:cNvSpPr/>
          <p:nvPr/>
        </p:nvSpPr>
        <p:spPr>
          <a:xfrm>
            <a:off x="569119" y="5079561"/>
            <a:ext cx="11053762" cy="1200329"/>
          </a:xfrm>
          <a:prstGeom prst="rect">
            <a:avLst/>
          </a:prstGeom>
        </p:spPr>
        <p:txBody>
          <a:bodyPr wrap="square">
            <a:spAutoFit/>
          </a:bodyPr>
          <a:lstStyle/>
          <a:p>
            <a:pPr marL="0" lvl="2">
              <a:spcAft>
                <a:spcPts val="600"/>
              </a:spcAft>
            </a:pPr>
            <a:r>
              <a:rPr lang="en-US" sz="2400" dirty="0"/>
              <a:t>Transthoracic echocardiogram in the parasternal short axis view revealed densely calcified aortic valve leaflets with an estimated aortic valve area of 1.1 cm</a:t>
            </a:r>
            <a:r>
              <a:rPr lang="en-US" sz="2400" baseline="30000" dirty="0"/>
              <a:t>2</a:t>
            </a:r>
            <a:r>
              <a:rPr lang="en-US" sz="2400" dirty="0"/>
              <a:t> and peak velocity across valve of 3.3 m/s, findings consistent with moderate aortic valve stenosis. </a:t>
            </a:r>
          </a:p>
        </p:txBody>
      </p:sp>
      <p:pic>
        <p:nvPicPr>
          <p:cNvPr id="4" name="Picture 3">
            <a:extLst>
              <a:ext uri="{FF2B5EF4-FFF2-40B4-BE49-F238E27FC236}">
                <a16:creationId xmlns:a16="http://schemas.microsoft.com/office/drawing/2014/main" id="{89C004A0-89A0-C44A-BD3D-2C872DFC2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458" y="1274140"/>
            <a:ext cx="5122496" cy="3710869"/>
          </a:xfrm>
          <a:prstGeom prst="rect">
            <a:avLst/>
          </a:prstGeom>
        </p:spPr>
      </p:pic>
    </p:spTree>
    <p:extLst>
      <p:ext uri="{BB962C8B-B14F-4D97-AF65-F5344CB8AC3E}">
        <p14:creationId xmlns:p14="http://schemas.microsoft.com/office/powerpoint/2010/main" val="276266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6F35-82F2-4DEE-8BE2-53BCD8B01CC7}"/>
              </a:ext>
            </a:extLst>
          </p:cNvPr>
          <p:cNvSpPr>
            <a:spLocks noGrp="1"/>
          </p:cNvSpPr>
          <p:nvPr>
            <p:ph type="title"/>
          </p:nvPr>
        </p:nvSpPr>
        <p:spPr/>
        <p:txBody>
          <a:bodyPr/>
          <a:lstStyle/>
          <a:p>
            <a:r>
              <a:rPr lang="en-US" dirty="0"/>
              <a:t>Cardiac Catheterization</a:t>
            </a:r>
          </a:p>
        </p:txBody>
      </p:sp>
      <p:sp>
        <p:nvSpPr>
          <p:cNvPr id="7" name="Rectangle 6"/>
          <p:cNvSpPr/>
          <p:nvPr/>
        </p:nvSpPr>
        <p:spPr>
          <a:xfrm>
            <a:off x="569119" y="4919008"/>
            <a:ext cx="11053762" cy="1938992"/>
          </a:xfrm>
          <a:prstGeom prst="rect">
            <a:avLst/>
          </a:prstGeom>
        </p:spPr>
        <p:txBody>
          <a:bodyPr wrap="square">
            <a:spAutoFit/>
          </a:bodyPr>
          <a:lstStyle/>
          <a:p>
            <a:pPr marL="0" lvl="2">
              <a:spcAft>
                <a:spcPts val="600"/>
              </a:spcAft>
            </a:pPr>
            <a:r>
              <a:rPr lang="en-US" sz="2400" dirty="0"/>
              <a:t>Cardiac catheterization in the left anterior oblique-cranial view showed 70% calcified eccentric nodule stenosis of proximal left main coronary artery (</a:t>
            </a:r>
            <a:r>
              <a:rPr lang="en-US" sz="2400" dirty="0">
                <a:solidFill>
                  <a:srgbClr val="FF0000"/>
                </a:solidFill>
              </a:rPr>
              <a:t>red arrow</a:t>
            </a:r>
            <a:r>
              <a:rPr lang="en-US" sz="2400" dirty="0"/>
              <a:t>), and the right anterior oblique-caudal view showed 80% stenosis of the mid left circumflex artery (</a:t>
            </a:r>
            <a:r>
              <a:rPr lang="en-US" sz="2400" dirty="0">
                <a:solidFill>
                  <a:schemeClr val="accent5"/>
                </a:solidFill>
              </a:rPr>
              <a:t>blue arrows</a:t>
            </a:r>
            <a:r>
              <a:rPr lang="en-US" sz="2400" dirty="0"/>
              <a:t>), findings consistent with multivessel left-sided coronary artery disease.</a:t>
            </a:r>
          </a:p>
        </p:txBody>
      </p:sp>
      <p:pic>
        <p:nvPicPr>
          <p:cNvPr id="4" name="Picture 3">
            <a:extLst>
              <a:ext uri="{FF2B5EF4-FFF2-40B4-BE49-F238E27FC236}">
                <a16:creationId xmlns:a16="http://schemas.microsoft.com/office/drawing/2014/main" id="{308A47C7-47EE-C340-85F4-F473846CC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1424358"/>
            <a:ext cx="3468565" cy="3359442"/>
          </a:xfrm>
          <a:prstGeom prst="rect">
            <a:avLst/>
          </a:prstGeom>
        </p:spPr>
      </p:pic>
      <p:pic>
        <p:nvPicPr>
          <p:cNvPr id="6" name="Picture 5">
            <a:extLst>
              <a:ext uri="{FF2B5EF4-FFF2-40B4-BE49-F238E27FC236}">
                <a16:creationId xmlns:a16="http://schemas.microsoft.com/office/drawing/2014/main" id="{C43A44AA-51FF-294A-93A4-92C58E0D4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742" y="1412203"/>
            <a:ext cx="3468565" cy="3347287"/>
          </a:xfrm>
          <a:prstGeom prst="rect">
            <a:avLst/>
          </a:prstGeom>
        </p:spPr>
      </p:pic>
    </p:spTree>
    <p:extLst>
      <p:ext uri="{BB962C8B-B14F-4D97-AF65-F5344CB8AC3E}">
        <p14:creationId xmlns:p14="http://schemas.microsoft.com/office/powerpoint/2010/main" val="301651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6F35-82F2-4DEE-8BE2-53BCD8B01CC7}"/>
              </a:ext>
            </a:extLst>
          </p:cNvPr>
          <p:cNvSpPr>
            <a:spLocks noGrp="1"/>
          </p:cNvSpPr>
          <p:nvPr>
            <p:ph type="title"/>
          </p:nvPr>
        </p:nvSpPr>
        <p:spPr/>
        <p:txBody>
          <a:bodyPr/>
          <a:lstStyle/>
          <a:p>
            <a:r>
              <a:rPr lang="en-US" dirty="0"/>
              <a:t>Cardiac Catheterization</a:t>
            </a:r>
          </a:p>
        </p:txBody>
      </p:sp>
      <p:pic>
        <p:nvPicPr>
          <p:cNvPr id="4" name="Picture 3">
            <a:extLst>
              <a:ext uri="{FF2B5EF4-FFF2-40B4-BE49-F238E27FC236}">
                <a16:creationId xmlns:a16="http://schemas.microsoft.com/office/drawing/2014/main" id="{FB44FD4B-91F1-CE46-9D72-E07B65F8C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64" y="1444503"/>
            <a:ext cx="4599843" cy="3971559"/>
          </a:xfrm>
          <a:prstGeom prst="rect">
            <a:avLst/>
          </a:prstGeom>
        </p:spPr>
      </p:pic>
      <p:sp>
        <p:nvSpPr>
          <p:cNvPr id="5" name="TextBox 4">
            <a:extLst>
              <a:ext uri="{FF2B5EF4-FFF2-40B4-BE49-F238E27FC236}">
                <a16:creationId xmlns:a16="http://schemas.microsoft.com/office/drawing/2014/main" id="{A2501316-769F-A148-8A58-5E89C7788443}"/>
              </a:ext>
            </a:extLst>
          </p:cNvPr>
          <p:cNvSpPr txBox="1"/>
          <p:nvPr/>
        </p:nvSpPr>
        <p:spPr>
          <a:xfrm>
            <a:off x="502781" y="5413497"/>
            <a:ext cx="10515600" cy="1200329"/>
          </a:xfrm>
          <a:prstGeom prst="rect">
            <a:avLst/>
          </a:prstGeom>
          <a:noFill/>
        </p:spPr>
        <p:txBody>
          <a:bodyPr wrap="square" rtlCol="0">
            <a:spAutoFit/>
          </a:bodyPr>
          <a:lstStyle/>
          <a:p>
            <a:r>
              <a:rPr lang="en-US" sz="2400" dirty="0"/>
              <a:t>In addition, cardiac catherization in the left anterior oblique-cranial view also demonstrated a 70% calcified ostial stenosis of the right coronary artery (</a:t>
            </a:r>
            <a:r>
              <a:rPr lang="en-US" sz="2400" dirty="0">
                <a:solidFill>
                  <a:srgbClr val="FF0000"/>
                </a:solidFill>
              </a:rPr>
              <a:t>red arrow</a:t>
            </a:r>
            <a:r>
              <a:rPr lang="en-US" sz="2400" dirty="0"/>
              <a:t>), findings consistent with right-sided coronary artery disease.</a:t>
            </a:r>
          </a:p>
        </p:txBody>
      </p:sp>
    </p:spTree>
    <p:extLst>
      <p:ext uri="{BB962C8B-B14F-4D97-AF65-F5344CB8AC3E}">
        <p14:creationId xmlns:p14="http://schemas.microsoft.com/office/powerpoint/2010/main" val="6865766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35579</TotalTime>
  <Words>3247</Words>
  <Application>Microsoft Office PowerPoint</Application>
  <PresentationFormat>Widescreen</PresentationFormat>
  <Paragraphs>450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Incidental Coronary Findings on Chest CT With Focus on Left Main Disease</vt:lpstr>
      <vt:lpstr>CASE HISTORY</vt:lpstr>
      <vt:lpstr>CT Chest Without Contrast</vt:lpstr>
      <vt:lpstr>CT Chest Without Contrast</vt:lpstr>
      <vt:lpstr>CT Chest Without Contrast  Stable Lung Nodules</vt:lpstr>
      <vt:lpstr>Cardiology Referral</vt:lpstr>
      <vt:lpstr>Transthoracic Echocardiogram</vt:lpstr>
      <vt:lpstr>Cardiac Catheterization</vt:lpstr>
      <vt:lpstr>Cardiac Catheterization</vt:lpstr>
      <vt:lpstr>CLINICAL FOLLOW UP</vt:lpstr>
      <vt:lpstr>IN A NUTSHELL : Left Main Coronary Artery Disease (Cath)</vt:lpstr>
      <vt:lpstr>OLA</vt:lpstr>
      <vt:lpstr>OLA</vt:lpstr>
      <vt:lpstr>OLA</vt:lpstr>
      <vt:lpstr>PowerPoint Presentation</vt:lpstr>
      <vt:lpstr>PowerPoint Presentation</vt:lpstr>
      <vt:lpstr>PowerPoint Presentation</vt:lpstr>
      <vt:lpstr>DISCUSSION</vt:lpstr>
      <vt:lpstr>LINKS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1BSR5V1</cp:lastModifiedBy>
  <cp:revision>163</cp:revision>
  <dcterms:created xsi:type="dcterms:W3CDTF">2020-05-17T19:47:33Z</dcterms:created>
  <dcterms:modified xsi:type="dcterms:W3CDTF">2021-12-16T20:44:27Z</dcterms:modified>
</cp:coreProperties>
</file>